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128"/>
  </p:notesMasterIdLst>
  <p:handoutMasterIdLst>
    <p:handoutMasterId r:id="rId129"/>
  </p:handoutMasterIdLst>
  <p:sldIdLst>
    <p:sldId id="550145270" r:id="rId5"/>
    <p:sldId id="550145315" r:id="rId6"/>
    <p:sldId id="550145576" r:id="rId7"/>
    <p:sldId id="550145547" r:id="rId8"/>
    <p:sldId id="550145548" r:id="rId9"/>
    <p:sldId id="550145415" r:id="rId10"/>
    <p:sldId id="550145398" r:id="rId11"/>
    <p:sldId id="550145420" r:id="rId12"/>
    <p:sldId id="550145424" r:id="rId13"/>
    <p:sldId id="550145406" r:id="rId14"/>
    <p:sldId id="550145551" r:id="rId15"/>
    <p:sldId id="550145552" r:id="rId16"/>
    <p:sldId id="550145425" r:id="rId17"/>
    <p:sldId id="550145423" r:id="rId18"/>
    <p:sldId id="550145426" r:id="rId19"/>
    <p:sldId id="550145427" r:id="rId20"/>
    <p:sldId id="550145549" r:id="rId21"/>
    <p:sldId id="550145550" r:id="rId22"/>
    <p:sldId id="550145553" r:id="rId23"/>
    <p:sldId id="550145407" r:id="rId24"/>
    <p:sldId id="550145554" r:id="rId25"/>
    <p:sldId id="550145404" r:id="rId26"/>
    <p:sldId id="550145421" r:id="rId27"/>
    <p:sldId id="550145542" r:id="rId28"/>
    <p:sldId id="550145440" r:id="rId29"/>
    <p:sldId id="550145422" r:id="rId30"/>
    <p:sldId id="550145439" r:id="rId31"/>
    <p:sldId id="550145410" r:id="rId32"/>
    <p:sldId id="550145441" r:id="rId33"/>
    <p:sldId id="550145409" r:id="rId34"/>
    <p:sldId id="550145318" r:id="rId35"/>
    <p:sldId id="550145582" r:id="rId36"/>
    <p:sldId id="550145622" r:id="rId37"/>
    <p:sldId id="550145624" r:id="rId38"/>
    <p:sldId id="550145623" r:id="rId39"/>
    <p:sldId id="550145625" r:id="rId40"/>
    <p:sldId id="550145626" r:id="rId41"/>
    <p:sldId id="550145627" r:id="rId42"/>
    <p:sldId id="550145584" r:id="rId43"/>
    <p:sldId id="550145585" r:id="rId44"/>
    <p:sldId id="550145618" r:id="rId45"/>
    <p:sldId id="550145589" r:id="rId46"/>
    <p:sldId id="550145592" r:id="rId47"/>
    <p:sldId id="550145594" r:id="rId48"/>
    <p:sldId id="550145595" r:id="rId49"/>
    <p:sldId id="550145596" r:id="rId50"/>
    <p:sldId id="550145597" r:id="rId51"/>
    <p:sldId id="550145598" r:id="rId52"/>
    <p:sldId id="550145599" r:id="rId53"/>
    <p:sldId id="550145600" r:id="rId54"/>
    <p:sldId id="550145601" r:id="rId55"/>
    <p:sldId id="550145602" r:id="rId56"/>
    <p:sldId id="550145628" r:id="rId57"/>
    <p:sldId id="550145610" r:id="rId58"/>
    <p:sldId id="550145583" r:id="rId59"/>
    <p:sldId id="550145603" r:id="rId60"/>
    <p:sldId id="550145604" r:id="rId61"/>
    <p:sldId id="550145605" r:id="rId62"/>
    <p:sldId id="550145609" r:id="rId63"/>
    <p:sldId id="550145606" r:id="rId64"/>
    <p:sldId id="550145608" r:id="rId65"/>
    <p:sldId id="550145586" r:id="rId66"/>
    <p:sldId id="550145587" r:id="rId67"/>
    <p:sldId id="550145578" r:id="rId68"/>
    <p:sldId id="550145577" r:id="rId69"/>
    <p:sldId id="550145588" r:id="rId70"/>
    <p:sldId id="550145629" r:id="rId71"/>
    <p:sldId id="550145630" r:id="rId72"/>
    <p:sldId id="550145611" r:id="rId73"/>
    <p:sldId id="550145631" r:id="rId74"/>
    <p:sldId id="550145632" r:id="rId75"/>
    <p:sldId id="550145633" r:id="rId76"/>
    <p:sldId id="550145634" r:id="rId77"/>
    <p:sldId id="550145428" r:id="rId78"/>
    <p:sldId id="550145619" r:id="rId79"/>
    <p:sldId id="550145615" r:id="rId80"/>
    <p:sldId id="550145612" r:id="rId81"/>
    <p:sldId id="550145613" r:id="rId82"/>
    <p:sldId id="550145614" r:id="rId83"/>
    <p:sldId id="550145544" r:id="rId84"/>
    <p:sldId id="550145431" r:id="rId85"/>
    <p:sldId id="550145430" r:id="rId86"/>
    <p:sldId id="550145566" r:id="rId87"/>
    <p:sldId id="550145567" r:id="rId88"/>
    <p:sldId id="550145568" r:id="rId89"/>
    <p:sldId id="550145569" r:id="rId90"/>
    <p:sldId id="550145432" r:id="rId91"/>
    <p:sldId id="550145545" r:id="rId92"/>
    <p:sldId id="550145570" r:id="rId93"/>
    <p:sldId id="550145571" r:id="rId94"/>
    <p:sldId id="550145546" r:id="rId95"/>
    <p:sldId id="550145442" r:id="rId96"/>
    <p:sldId id="550145616" r:id="rId97"/>
    <p:sldId id="550145617" r:id="rId98"/>
    <p:sldId id="550145621" r:id="rId99"/>
    <p:sldId id="550145322" r:id="rId100"/>
    <p:sldId id="550145620" r:id="rId101"/>
    <p:sldId id="550145411" r:id="rId102"/>
    <p:sldId id="550145412" r:id="rId103"/>
    <p:sldId id="550145413" r:id="rId104"/>
    <p:sldId id="550145323" r:id="rId105"/>
    <p:sldId id="550145635" r:id="rId106"/>
    <p:sldId id="550145637" r:id="rId107"/>
    <p:sldId id="550145638" r:id="rId108"/>
    <p:sldId id="550145639" r:id="rId109"/>
    <p:sldId id="550145640" r:id="rId110"/>
    <p:sldId id="550145641" r:id="rId111"/>
    <p:sldId id="550145642" r:id="rId112"/>
    <p:sldId id="550145403" r:id="rId113"/>
    <p:sldId id="550145324" r:id="rId114"/>
    <p:sldId id="550145435" r:id="rId115"/>
    <p:sldId id="550145573" r:id="rId116"/>
    <p:sldId id="550145574" r:id="rId117"/>
    <p:sldId id="550145575" r:id="rId118"/>
    <p:sldId id="550145572" r:id="rId119"/>
    <p:sldId id="550145327" r:id="rId120"/>
    <p:sldId id="550145646" r:id="rId121"/>
    <p:sldId id="550145647" r:id="rId122"/>
    <p:sldId id="550145648" r:id="rId123"/>
    <p:sldId id="550145329" r:id="rId124"/>
    <p:sldId id="550145643" r:id="rId125"/>
    <p:sldId id="550145644" r:id="rId126"/>
    <p:sldId id="301" r:id="rId127"/>
  </p:sldIdLst>
  <p:sldSz cx="36576000" cy="2057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mplementing New Algorithms" id="{387A84E6-22D2-0E4F-B122-52B764DF473D}">
          <p14:sldIdLst>
            <p14:sldId id="550145270"/>
            <p14:sldId id="550145315"/>
            <p14:sldId id="550145576"/>
            <p14:sldId id="550145547"/>
            <p14:sldId id="550145548"/>
            <p14:sldId id="550145415"/>
            <p14:sldId id="550145398"/>
            <p14:sldId id="550145420"/>
            <p14:sldId id="550145424"/>
            <p14:sldId id="550145406"/>
            <p14:sldId id="550145551"/>
            <p14:sldId id="550145552"/>
            <p14:sldId id="550145425"/>
            <p14:sldId id="550145423"/>
            <p14:sldId id="550145426"/>
            <p14:sldId id="550145427"/>
            <p14:sldId id="550145549"/>
            <p14:sldId id="550145550"/>
            <p14:sldId id="550145553"/>
            <p14:sldId id="550145407"/>
            <p14:sldId id="550145554"/>
            <p14:sldId id="550145404"/>
            <p14:sldId id="550145421"/>
            <p14:sldId id="550145542"/>
            <p14:sldId id="550145440"/>
            <p14:sldId id="550145422"/>
            <p14:sldId id="550145439"/>
            <p14:sldId id="550145410"/>
            <p14:sldId id="550145441"/>
            <p14:sldId id="550145409"/>
            <p14:sldId id="550145318"/>
            <p14:sldId id="550145582"/>
            <p14:sldId id="550145622"/>
            <p14:sldId id="550145624"/>
            <p14:sldId id="550145623"/>
            <p14:sldId id="550145625"/>
            <p14:sldId id="550145626"/>
            <p14:sldId id="550145627"/>
            <p14:sldId id="550145584"/>
            <p14:sldId id="550145585"/>
            <p14:sldId id="550145618"/>
            <p14:sldId id="550145589"/>
            <p14:sldId id="550145592"/>
            <p14:sldId id="550145594"/>
            <p14:sldId id="550145595"/>
            <p14:sldId id="550145596"/>
            <p14:sldId id="550145597"/>
            <p14:sldId id="550145598"/>
            <p14:sldId id="550145599"/>
            <p14:sldId id="550145600"/>
            <p14:sldId id="550145601"/>
            <p14:sldId id="550145602"/>
            <p14:sldId id="550145628"/>
            <p14:sldId id="550145610"/>
            <p14:sldId id="550145583"/>
            <p14:sldId id="550145603"/>
            <p14:sldId id="550145604"/>
            <p14:sldId id="550145605"/>
            <p14:sldId id="550145609"/>
            <p14:sldId id="550145606"/>
            <p14:sldId id="550145608"/>
            <p14:sldId id="550145586"/>
            <p14:sldId id="550145587"/>
            <p14:sldId id="550145578"/>
            <p14:sldId id="550145577"/>
            <p14:sldId id="550145588"/>
            <p14:sldId id="550145629"/>
            <p14:sldId id="550145630"/>
            <p14:sldId id="550145611"/>
            <p14:sldId id="550145631"/>
            <p14:sldId id="550145632"/>
            <p14:sldId id="550145633"/>
            <p14:sldId id="550145634"/>
            <p14:sldId id="550145428"/>
            <p14:sldId id="550145619"/>
            <p14:sldId id="550145615"/>
            <p14:sldId id="550145612"/>
            <p14:sldId id="550145613"/>
            <p14:sldId id="550145614"/>
            <p14:sldId id="550145544"/>
            <p14:sldId id="550145431"/>
            <p14:sldId id="550145430"/>
            <p14:sldId id="550145566"/>
            <p14:sldId id="550145567"/>
            <p14:sldId id="550145568"/>
            <p14:sldId id="550145569"/>
            <p14:sldId id="550145432"/>
            <p14:sldId id="550145545"/>
            <p14:sldId id="550145570"/>
            <p14:sldId id="550145571"/>
            <p14:sldId id="550145546"/>
            <p14:sldId id="550145442"/>
            <p14:sldId id="550145616"/>
            <p14:sldId id="550145617"/>
            <p14:sldId id="550145621"/>
            <p14:sldId id="550145322"/>
            <p14:sldId id="550145620"/>
            <p14:sldId id="550145411"/>
            <p14:sldId id="550145412"/>
            <p14:sldId id="550145413"/>
            <p14:sldId id="550145323"/>
            <p14:sldId id="550145635"/>
            <p14:sldId id="550145637"/>
            <p14:sldId id="550145638"/>
            <p14:sldId id="550145639"/>
            <p14:sldId id="550145640"/>
            <p14:sldId id="550145641"/>
            <p14:sldId id="550145642"/>
            <p14:sldId id="550145403"/>
            <p14:sldId id="550145324"/>
            <p14:sldId id="550145435"/>
            <p14:sldId id="550145573"/>
            <p14:sldId id="550145574"/>
            <p14:sldId id="550145575"/>
            <p14:sldId id="550145572"/>
          </p14:sldIdLst>
        </p14:section>
        <p14:section name="Final Assessment" id="{8F5F3F33-E0A1-DB42-891B-B24C2FE327D3}">
          <p14:sldIdLst>
            <p14:sldId id="550145327"/>
            <p14:sldId id="550145646"/>
            <p14:sldId id="550145647"/>
            <p14:sldId id="550145648"/>
            <p14:sldId id="550145329"/>
            <p14:sldId id="550145643"/>
            <p14:sldId id="550145644"/>
            <p14:sldId id="30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C01"/>
    <a:srgbClr val="D30004"/>
    <a:srgbClr val="9D36B6"/>
    <a:srgbClr val="2F9E44"/>
    <a:srgbClr val="FFED99"/>
    <a:srgbClr val="1871C2"/>
    <a:srgbClr val="FFFFFF"/>
    <a:srgbClr val="D1D1D1"/>
    <a:srgbClr val="C0C0C0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68"/>
    <p:restoredTop sz="96739"/>
  </p:normalViewPr>
  <p:slideViewPr>
    <p:cSldViewPr snapToGrid="0">
      <p:cViewPr varScale="1">
        <p:scale>
          <a:sx n="44" d="100"/>
          <a:sy n="44" d="100"/>
        </p:scale>
        <p:origin x="1176" y="520"/>
      </p:cViewPr>
      <p:guideLst/>
    </p:cSldViewPr>
  </p:slideViewPr>
  <p:notesTextViewPr>
    <p:cViewPr>
      <p:scale>
        <a:sx n="114" d="100"/>
        <a:sy n="114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6" Type="http://schemas.openxmlformats.org/officeDocument/2006/relationships/slide" Target="slides/slide12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2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presProps" Target="pres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theme" Target="theme/theme1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4FAB7-7DF1-470D-9D24-E6B58A84B8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88521-8FCE-4BCB-8B67-3730585527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0846B-0977-4E9D-973A-F0EA2C10623B}" type="datetimeFigureOut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t>3/14/2025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20F8-FB5B-4060-9702-8BB4F6183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6212FBFF-564E-4199-8DDC-2B82D308BF1D}" type="slidenum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pPr algn="l"/>
              <a:t>‹#›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78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354A8664-169C-4436-81C8-E492002C26A5}" type="datetimeFigureOut">
              <a:rPr lang="en-US" smtClean="0"/>
              <a:pPr/>
              <a:t>3/14/2025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A93AD357-0C40-4436-9D38-C47D60C1C9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3E2AA-C3B7-40F1-8870-35AD3374F0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section, we explored how asynchronous parallel algorithms can further enhance performance. </a:t>
            </a:r>
          </a:p>
          <a:p>
            <a:r>
              <a:rPr lang="en-US" dirty="0"/>
              <a:t>But what if there’s no parallel algorithm for your specific use case, or we can’t adapt existing ones with fancy iterators? </a:t>
            </a:r>
          </a:p>
          <a:p>
            <a:r>
              <a:rPr lang="en-US" dirty="0"/>
              <a:t>In this section, we’ll discuss your options for handling exactly that scenario.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825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E1C84-7C17-3AAE-A5DD-0990DE3CB5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BB72D0-EA01-F65C-7DE1-0D46FB3BB2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C90237-FE39-1949-3443-7460B328B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Fortunately, kernels are inherently parallel, so we can increase the number of threads. </a:t>
            </a:r>
          </a:p>
          <a:p>
            <a:r>
              <a:rPr lang="en-US" dirty="0"/>
              <a:t>For instance, to launch two threads, I pass 2 as the second parameter in the triple-chevron syntax. </a:t>
            </a:r>
          </a:p>
          <a:p>
            <a:r>
              <a:rPr lang="en-US" dirty="0"/>
              <a:t>You can see on the right that doing so nearly doubles the kernel’s speed. </a:t>
            </a:r>
          </a:p>
          <a:p>
            <a:r>
              <a:rPr lang="en-US" dirty="0"/>
              <a:t>But simply launching more threads isn’t enough - if they all process the same cells, there’s no actual speedup. </a:t>
            </a:r>
          </a:p>
          <a:p>
            <a:r>
              <a:rPr lang="en-US" dirty="0"/>
              <a:t>To fix this, we need to modify the kernel so each thread can distinguish itself and handle a different subset of cells.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F55A59-370B-D7E9-636C-E2443391E9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5037161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D60EE-6E9F-D48A-EED3-D4E4A0B8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C8A6B-38FC-7695-71EB-BE65F0C36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B266B1-4593-4C8B-8D34-85062AB780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also used parallel algorithms, which are called by a single thread but executed by many threads behind the scenes. </a:t>
            </a:r>
          </a:p>
          <a:p>
            <a:r>
              <a:rPr lang="en-US" dirty="0"/>
              <a:t>From a user’s perspective, these algorithms appear ‘serial,’ since you just call them like any other function. </a:t>
            </a:r>
          </a:p>
          <a:p>
            <a:r>
              <a:rPr lang="en-US" dirty="0"/>
              <a:t>However, under the hood, they distribute the work among multiple threads to complete the task faster. </a:t>
            </a:r>
          </a:p>
          <a:p>
            <a:r>
              <a:rPr lang="en-US" dirty="0"/>
              <a:t>Some examples of parallel algorithms we’ve used so far include thrust::transform and cub::</a:t>
            </a:r>
            <a:r>
              <a:rPr lang="en-US" dirty="0" err="1"/>
              <a:t>DeviceTransform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1D85-377A-20CD-22CE-E907585AAB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62015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6FCABA-292E-1EC3-B651-A41231B750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C8EF62-8B9F-80C8-755A-C85FFB4283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7DACC1-870B-4D36-8FF3-B3654E22D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let’s look more closely at cooperative algorithms.</a:t>
            </a:r>
          </a:p>
          <a:p>
            <a:r>
              <a:rPr lang="en-US" dirty="0"/>
              <a:t>On the slide you can see how cooperative reduction might work.</a:t>
            </a:r>
          </a:p>
          <a:p>
            <a:r>
              <a:rPr lang="en-US" dirty="0"/>
              <a:t>Here, all threads provide a single value into cooperative reduction.</a:t>
            </a:r>
          </a:p>
          <a:p>
            <a:r>
              <a:rPr lang="en-US" dirty="0"/>
              <a:t>First thread contributes 0, second one contributes 1 at so forth.</a:t>
            </a:r>
          </a:p>
          <a:p>
            <a:r>
              <a:rPr lang="en-US" dirty="0"/>
              <a:t>Inside the cooperative algorithm, these values are written into shared memory.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thread block synchronization, a smaller set of threads computes partial sums and writes them back.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one more synchronization, the total sum (6 in our simplified example) is returned to the first thread. </a:t>
            </a:r>
          </a:p>
          <a:p>
            <a:r>
              <a:rPr lang="en-US" dirty="0"/>
              <a:t>Although this is a very basic model, it illustrates two key points about cooperative algorithms:</a:t>
            </a:r>
          </a:p>
          <a:p>
            <a:r>
              <a:rPr lang="en-US" dirty="0"/>
              <a:t>1. They rely on shared memory for data exchange between threads</a:t>
            </a:r>
          </a:p>
          <a:p>
            <a:r>
              <a:rPr lang="en-US" dirty="0"/>
              <a:t>2. They may include synchronization steps.</a:t>
            </a:r>
          </a:p>
          <a:p>
            <a:r>
              <a:rPr lang="en-US" dirty="0"/>
              <a:t>This means if any thread in the block fails to call the cooperative algorithm, the entire kernel could deadlock.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7127D8-DFF2-A846-232D-ADF85525BA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114296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F2E65-A130-BFA3-B5E3-7927A9EE7D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3848FB-E12C-BED7-B4C3-4EDCD5EFCD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A2AB68-AAEB-3A4A-488A-75F760F6A7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see how this intuition applies to real code.</a:t>
            </a:r>
          </a:p>
          <a:p>
            <a:r>
              <a:rPr lang="en-US" dirty="0"/>
              <a:t>On the screen you can see a cooperative reduction provided by CUB.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Unlike traditional function-oriented interfaces, CUB exposes its cooperative algorithms as templated structures.</a:t>
            </a:r>
          </a:p>
          <a:p>
            <a:r>
              <a:rPr lang="en-US" sz="4800" dirty="0"/>
              <a:t>Template parameters are used to specialize algorithms for the problem at hands.</a:t>
            </a:r>
          </a:p>
          <a:p>
            <a:r>
              <a:rPr lang="en-US" sz="4800" dirty="0"/>
              <a:t>Say, we can specify that we want to reduce integers, within a block of 256 threads.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9D3F13-A9A5-28DF-FA23-905CE2FF03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218498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18F080-D1AA-EFE5-34A1-E302BEC207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96BE1E-E0D3-F576-0290-9450ADE282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5CF498-5CB8-7E98-5403-F809B41895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there’s a nested </a:t>
            </a:r>
            <a:r>
              <a:rPr lang="en-US" dirty="0" err="1"/>
              <a:t>TempStorage</a:t>
            </a:r>
            <a:r>
              <a:rPr lang="en-US" dirty="0"/>
              <a:t> type, which specifies the kind of temporary storage the cooperative algorithm needs for its internal communication. </a:t>
            </a:r>
          </a:p>
          <a:p>
            <a:r>
              <a:rPr lang="en-US" dirty="0"/>
              <a:t>We allocate an instance of this type in shared memory, then pass a reference to that shared-memory instance when we construct the cooperative algorithm.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E57403-D967-215B-BDAC-4195FD375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276666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6A4F80-7AF7-DE75-9E2B-FC05F2FC5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21DB6-799B-4736-C9DA-39246A2D6D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D03F6-7CCD-316A-0248-B61FFDE5DE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member functions provide different flavors of a given cooperative algorithm.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3AEA40-3947-BD64-532C-BE7FBDA03C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5946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ACB4E-0AAA-CB05-866E-16F4E2C7B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05BC2-123F-0C26-0F2A-F5872A6D47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3C5ED6-52A3-2EBC-3057-BECC1C1E4B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putting it all together, usage of this cooperative algorithm looks as follows.</a:t>
            </a:r>
          </a:p>
          <a:p>
            <a:r>
              <a:rPr lang="en-US" dirty="0"/>
              <a:t>We instantiate block reduction for reducing integers within a thread block of size 4.</a:t>
            </a:r>
          </a:p>
          <a:p>
            <a:r>
              <a:rPr lang="en-US" dirty="0"/>
              <a:t>Then allocate nested temp storage type in shared memory,</a:t>
            </a:r>
          </a:p>
          <a:p>
            <a:r>
              <a:rPr lang="en-US" dirty="0"/>
              <a:t>Construct an instance of this cooperative algorithm structure and finally call a cooperative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31A7BE-CB81-C205-9424-6ABF271D16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947411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36FCE9-C74A-37AC-E680-CC77BDA8AE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AFC2C6-89B4-90C1-7CE5-06DAADC570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51459-3444-8F9F-C98B-FB4B0C5A2F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CUB provides many general-purpose algorithms at a thread block level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682ABD-C59B-4E6D-0883-BC83539C07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56347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45E53-C6C7-6196-E654-04F950A81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477731-3709-3283-EDBF-931FCDBDE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A4ADC2-1B7E-8FC8-4300-53B599FCE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one of these cooperative algorithms is actually a block histogram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58D0A-63A0-3961-A453-AA1AAF5897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022579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6D859-B7B1-6701-7CA0-29DD45028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40E00-9C9D-5566-1C4D-F8BDE97629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0B6516A-A5F5-2C83-6D81-798454D09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Block histogram structure has a few template parameters as well.</a:t>
            </a:r>
          </a:p>
          <a:p>
            <a:r>
              <a:rPr lang="en-US" dirty="0"/>
              <a:t>First, we have to specify the type of the histogram elements, which is int in our case.</a:t>
            </a:r>
          </a:p>
          <a:p>
            <a:r>
              <a:rPr lang="en-US" dirty="0"/>
              <a:t>Then, we have to specify the thread block size, like 256.</a:t>
            </a:r>
          </a:p>
          <a:p>
            <a:r>
              <a:rPr lang="en-US" dirty="0"/>
              <a:t>Then, we also specify how many bins each thread is going to contribute.</a:t>
            </a:r>
          </a:p>
          <a:p>
            <a:r>
              <a:rPr lang="en-US" dirty="0"/>
              <a:t>And lastly, we have to specify how many bins are there in our histogram.</a:t>
            </a:r>
          </a:p>
          <a:p>
            <a:r>
              <a:rPr lang="en-US" dirty="0"/>
              <a:t>Then, the block histogram usage is very similar to what we’ve seen before.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75A428-89A0-B245-8164-4AEE07B944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041496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784DA9-5BE9-1DC3-9EB4-252A593BD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416EC9-B45F-73BF-C315-69FA4500A2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D2224C-4FBC-F6D0-94EC-69515152B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brings us to the final exercise in this section.</a:t>
            </a:r>
          </a:p>
          <a:p>
            <a:r>
              <a:rPr lang="en-US" dirty="0"/>
              <a:t>This time, you’ll have to use cub::</a:t>
            </a:r>
            <a:r>
              <a:rPr lang="en-US" dirty="0" err="1"/>
              <a:t>BlockHistogram</a:t>
            </a:r>
            <a:r>
              <a:rPr lang="en-US" dirty="0"/>
              <a:t> in our histogram kernel instead of implementing it from scratch.</a:t>
            </a:r>
          </a:p>
          <a:p>
            <a:r>
              <a:rPr lang="en-US" dirty="0"/>
              <a:t>For this, you’ll have 8 minutes starting now.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A79B4C-862A-EC85-D3BB-723BD766C6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3584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F11C48-F437-817B-569F-0F3F8CDE74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46B2983-0FD2-1B2C-461A-5FE0FAA430A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D39D23C-3F15-7070-BE16-811280643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That’s where </a:t>
            </a:r>
            <a:r>
              <a:rPr lang="en-US" dirty="0" err="1"/>
              <a:t>threadIdx.x</a:t>
            </a:r>
            <a:r>
              <a:rPr lang="en-US" dirty="0"/>
              <a:t> comes in.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threadIdx.x</a:t>
            </a:r>
            <a:r>
              <a:rPr lang="en-US" dirty="0"/>
              <a:t> is a built-in variable available in CUDA kernels.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holds the index of the current thread.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if we launch two threads, </a:t>
            </a:r>
            <a:r>
              <a:rPr lang="en-US" dirty="0" err="1"/>
              <a:t>threadIdx.x</a:t>
            </a:r>
            <a:r>
              <a:rPr lang="en-US" dirty="0"/>
              <a:t> will be equal to 0 in one thread and 1 in another. </a:t>
            </a:r>
            <a:endParaRPr lang="en-US" dirty="0">
              <a:solidFill>
                <a:srgbClr val="000000"/>
              </a:solidFill>
              <a:effectLst/>
              <a:latin typeface="Helvetica Neue" panose="02000503000000020004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808162-F15C-DA88-E5EA-7C85F1A4AD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823263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9DD34-4C31-6438-EE16-CF6974095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BD1A6C-B4E4-819C-8B5F-71A1FE1F57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9289233-18A5-19DD-070F-E86E3FD7E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9171A7-9624-F546-8EC0-0F93BDF963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098759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811983-8F84-89D1-0072-ABC710CD8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A41C60-BAFE-8FA6-73A9-17E498EDFC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7BA369-A40F-19DC-C8C4-8D1F4691EF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AB1DAC-D31C-E805-1CDD-7E306B8475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52535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6A4FB-8130-59E5-0C0D-C38CC97BE2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6597D-32E5-9515-D1E8-81971D659C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FE28C8-FF29-679E-D685-871FB982F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C423A-D259-80EC-D440-8E8A727444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13037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C8F09F-9330-0BBC-1559-6E61257E6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ECE346-111A-A65B-840B-FCD12D9F88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D3B4C1-3345-DCD0-E338-1EE7BAF42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0568B7-D72B-6DF4-F4F5-14380A5282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472498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CD2B4-8DA5-7B91-767A-F81E0ACC6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9B258E-9CBC-684C-F85C-BF7EDA97BF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4AFA7D1-C596-A7BA-807F-A1B2C76EEF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0F3373-D6F0-4696-2415-8406A5C2BA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1494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B820B-09A3-1C73-DF9F-81CBACC36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87FA9B-0A6D-5834-10C5-1596319F48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0FDD26-724A-9C09-B6B7-0706340B80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47B2EF-85B6-6404-A9D8-E2D368C92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1526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692AA0-6CAC-5BCD-3FA7-53CC41632E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6E7C46-A967-FA17-D7B3-0B3D26D67D2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C45FAF-31A5-7506-3E23-9B9696C11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F60F04-C4A7-299A-E49C-739611BED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781383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A0F6F2-3DE0-01DE-6987-35D8ACD87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848BF6-ECDC-4F78-49AC-B9FEC84F7B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8FF319-D171-27F7-DDA4-3887D84568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96CF29-CFC3-64A6-080A-46250F154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82212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B3D7C3-63DA-BB11-EFDD-87227CEF3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28AEB-9AD2-1F57-1E86-2751D84E59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A831E2A-C6E8-1431-1E4B-CDA09F0F9F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5CA83-8DD0-881E-09A3-AD69E95F95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970940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853FF-41C4-5729-A074-5C033026A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E4BA59-171B-C096-6C9F-532E92CB3B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3A426B-8ECB-E91E-5546-FA614B1D6A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972F30-1964-3907-8D50-EDB7065FE8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878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F05D30-EFF5-87B2-2809-DDA806933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1BB4E4-F0BE-BC54-84B9-A313415AB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4A6BD9-E6A1-BA5B-FBAE-724BDB5B73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approach, each thread processes a different subset of cells. </a:t>
            </a:r>
          </a:p>
          <a:p>
            <a:r>
              <a:rPr lang="en-US" dirty="0"/>
              <a:t>In the kernel, we first read </a:t>
            </a:r>
            <a:r>
              <a:rPr lang="en-US" dirty="0" err="1"/>
              <a:t>threadIdx.x</a:t>
            </a:r>
            <a:r>
              <a:rPr lang="en-US" dirty="0"/>
              <a:t> to identify the current thread’s index. </a:t>
            </a:r>
          </a:p>
          <a:p>
            <a:r>
              <a:rPr lang="en-US" dirty="0"/>
              <a:t>Then, each thread starts by processing the cell whose index matches its own thread index. </a:t>
            </a:r>
          </a:p>
          <a:p>
            <a:r>
              <a:rPr lang="en-US" dirty="0"/>
              <a:t>That means that the first thread works on cell 0, and the second thread works on cell 1. </a:t>
            </a:r>
          </a:p>
          <a:p>
            <a:r>
              <a:rPr lang="en-US" dirty="0"/>
              <a:t>After finishing one cell, we move ahead by adding the total number of threads to the cell index. </a:t>
            </a:r>
          </a:p>
          <a:p>
            <a:r>
              <a:rPr lang="en-US" dirty="0"/>
              <a:t>This way, the first thread takes cell 2 next, while the second thread moves on to cell 3, and so 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E47C15-740C-584F-2B30-299225179E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89967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8ADED-EA3E-6F1D-F93D-59229BB9F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D17E34D-B84A-D84B-6A87-95E1D70F63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171363-EA9C-FDD6-2B7A-F0C952C72F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6A2A0C-3D4D-8131-BEB7-C7731705C7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550650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CD607F-633B-5471-63CE-046E9B0C3F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8DEA67-0B90-6C32-CBEB-96047D6227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8B8116-18BF-9FEC-89F7-6B24143CF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3EAE0-29A0-EFE1-2AAA-33E6907877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8727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B4A3DE-BB0A-1DF8-9990-EAFB54DE9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FDFCCA-8121-27A8-16BE-542066C74A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41137F-BB3A-9960-6C1C-0BCBB08311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Notice how this scheme allows us to to compute all cells in parallel such that one cell is never processed by multiple threads.</a:t>
            </a:r>
          </a:p>
          <a:p>
            <a:r>
              <a:rPr lang="en-US" dirty="0"/>
              <a:t>Another observation is that there’s nothing specific in our code that would limit it to only two threads.</a:t>
            </a:r>
          </a:p>
          <a:p>
            <a:r>
              <a:rPr lang="en-US" dirty="0"/>
              <a:t>So, let’s try increasing the number of threads working on this CUDA kernel.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1AFE4-424A-B87A-2948-0BFF24051E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3759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409640-1F44-B142-D25F-85BDDD72C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5004382-038E-6197-7ACF-A202DB0431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48F9A1-3407-3E92-1510-BFFECA9B8F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Here, I’ve increased the number of threads to 256, and this scheme still works great. </a:t>
            </a:r>
          </a:p>
          <a:p>
            <a:r>
              <a:rPr lang="en-US" dirty="0"/>
              <a:t>Our performance has improved significantly, but we’re still nowhere near CUB’s speed. </a:t>
            </a:r>
          </a:p>
          <a:p>
            <a:r>
              <a:rPr lang="en-US" dirty="0"/>
              <a:t>Let’s see if adding even more threads can bridge this gap.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F9DF52-AF01-59EF-C232-661624D2DD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691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C8150-4562-9E2C-C833-F732251AE6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B02C27-6D0F-A9C2-4DF8-1FFB14FE91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198B88-6D26-3B7A-F5D4-B4CD8A758B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I’ve tried launching 2048 threads, and suddenly everything fails with a cryptic ‘invalid configuration argument’ error. </a:t>
            </a:r>
          </a:p>
          <a:p>
            <a:r>
              <a:rPr lang="en-US" dirty="0"/>
              <a:t>As usual, this means there’s a gap in our understanding. </a:t>
            </a:r>
          </a:p>
          <a:p>
            <a:r>
              <a:rPr lang="en-US" dirty="0"/>
              <a:t>It turns out that there’s a limit on the number of threads.. in a single block. </a:t>
            </a:r>
          </a:p>
          <a:p>
            <a:r>
              <a:rPr lang="en-US" dirty="0"/>
              <a:t>So, what exactly is a thread block, and why does it matter for our kernel launch?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D94C13-02E3-15C3-A7F3-09E918696D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2033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4D231-E7F9-F42E-0A29-80BA6B2699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98DA2C2-FB8C-C261-D4F3-A016B59410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5EAAE9-D927-D7C6-8D2C-7577D7B4BF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CUDA, threads are grouped into blocks, and the entire collection of these blocks is called a grid. </a:t>
            </a:r>
          </a:p>
          <a:p>
            <a:r>
              <a:rPr lang="en-US" dirty="0"/>
              <a:t>As we’ve seen already, each block can contain up to 1024 threads, and every block in a single kernel launch has the same size. </a:t>
            </a:r>
          </a:p>
          <a:p>
            <a:r>
              <a:rPr lang="en-US" dirty="0"/>
              <a:t>The </a:t>
            </a:r>
            <a:r>
              <a:rPr lang="en-US" dirty="0" err="1"/>
              <a:t>threadIdx.x</a:t>
            </a:r>
            <a:r>
              <a:rPr lang="en-US" dirty="0"/>
              <a:t> variable we’ve seen so far stores the thread’s local index within its block.</a:t>
            </a:r>
          </a:p>
          <a:p>
            <a:r>
              <a:rPr lang="en-US" dirty="0"/>
              <a:t>For example, if we have three blocks, each block will have a thread with </a:t>
            </a:r>
            <a:r>
              <a:rPr lang="en-US" dirty="0" err="1"/>
              <a:t>threadIdx.x</a:t>
            </a:r>
            <a:r>
              <a:rPr lang="en-US" dirty="0"/>
              <a:t> set to 0, and another thread with </a:t>
            </a:r>
            <a:r>
              <a:rPr lang="en-US" dirty="0" err="1"/>
              <a:t>threadIdx.x</a:t>
            </a:r>
            <a:r>
              <a:rPr lang="en-US" dirty="0"/>
              <a:t> set to 1/</a:t>
            </a:r>
          </a:p>
          <a:p>
            <a:r>
              <a:rPr lang="en-US" dirty="0"/>
              <a:t>That means we end up with three threads labeled 0, three labeled 1, and so forth. </a:t>
            </a:r>
          </a:p>
          <a:p>
            <a:r>
              <a:rPr lang="en-US" dirty="0"/>
              <a:t>And just as we used </a:t>
            </a:r>
            <a:r>
              <a:rPr lang="en-US" dirty="0" err="1"/>
              <a:t>threadIdx.x</a:t>
            </a:r>
            <a:r>
              <a:rPr lang="en-US" dirty="0"/>
              <a:t> to distinguish threads within a block, we also need a way to identify which block we’re in. </a:t>
            </a:r>
          </a:p>
          <a:p>
            <a:r>
              <a:rPr lang="en-US" dirty="0"/>
              <a:t>To do that, CUDA provides additional built-in variables.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3358CF-0D77-E89C-3683-990A706A8B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4812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646D3F-BBCE-65C0-72C0-3000AB9B7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F4C134-1B23-F466-BE84-CC39C8FD1A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4958F5-BFD0-81CF-2D56-F7D20C22D2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blockDim.x</a:t>
            </a:r>
            <a:r>
              <a:rPr lang="en-US" dirty="0"/>
              <a:t> tells us how many threads are there in each block. </a:t>
            </a:r>
          </a:p>
          <a:p>
            <a:r>
              <a:rPr lang="en-US" dirty="0"/>
              <a:t>In the example on the slide, every thread sees 2 for </a:t>
            </a:r>
            <a:r>
              <a:rPr lang="en-US" dirty="0" err="1"/>
              <a:t>blockDim.x</a:t>
            </a:r>
            <a:r>
              <a:rPr lang="en-US" dirty="0"/>
              <a:t>. </a:t>
            </a:r>
          </a:p>
          <a:p>
            <a:r>
              <a:rPr lang="en-US" dirty="0"/>
              <a:t>Meanwhile, </a:t>
            </a:r>
            <a:r>
              <a:rPr lang="en-US" dirty="0" err="1"/>
              <a:t>gridDim.x</a:t>
            </a:r>
            <a:r>
              <a:rPr lang="en-US" dirty="0"/>
              <a:t> gives the number of blocks in the grid.</a:t>
            </a:r>
          </a:p>
          <a:p>
            <a:r>
              <a:rPr lang="en-US" dirty="0"/>
              <a:t>So, if </a:t>
            </a:r>
            <a:r>
              <a:rPr lang="en-US" dirty="0" err="1"/>
              <a:t>gridDim.x</a:t>
            </a:r>
            <a:r>
              <a:rPr lang="en-US" dirty="0"/>
              <a:t> is 3, that means there are 3 blocks total. </a:t>
            </a:r>
          </a:p>
          <a:p>
            <a:r>
              <a:rPr lang="en-US" dirty="0"/>
              <a:t>By multiplying </a:t>
            </a:r>
            <a:r>
              <a:rPr lang="en-US" dirty="0" err="1"/>
              <a:t>blockDim.x</a:t>
            </a:r>
            <a:r>
              <a:rPr lang="en-US" dirty="0"/>
              <a:t> by </a:t>
            </a:r>
            <a:r>
              <a:rPr lang="en-US" dirty="0" err="1"/>
              <a:t>gridDim.x</a:t>
            </a:r>
            <a:r>
              <a:rPr lang="en-US" dirty="0"/>
              <a:t> we can get the total number of threads in the grid. </a:t>
            </a:r>
          </a:p>
          <a:p>
            <a:r>
              <a:rPr lang="en-US" dirty="0"/>
              <a:t>For the example on the slide, 2 * 3 gives us 6 threads in total.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F1D06C-1285-CFD9-32FE-849992A38B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066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E2A88-AAD9-5364-5FE1-BE3EDC7DAE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DD1045-AC66-78FF-B050-425169993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D1A874-D37A-F6B6-C6A6-C3797E703A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Besides knowing the total number of threads, we also need each thread’s unique index across the entire grid. </a:t>
            </a:r>
          </a:p>
          <a:p>
            <a:r>
              <a:rPr lang="en-US" dirty="0"/>
              <a:t>For that, we use another built-in variable, called </a:t>
            </a:r>
            <a:r>
              <a:rPr lang="en-US" dirty="0" err="1"/>
              <a:t>blockIdx.x</a:t>
            </a:r>
            <a:r>
              <a:rPr lang="en-US" dirty="0"/>
              <a:t>, which holds the block’s index within the grid.</a:t>
            </a:r>
          </a:p>
          <a:p>
            <a:r>
              <a:rPr lang="en-US" dirty="0"/>
              <a:t>All threads in block 0 see </a:t>
            </a:r>
            <a:r>
              <a:rPr lang="en-US" dirty="0" err="1"/>
              <a:t>blockIdx.x</a:t>
            </a:r>
            <a:r>
              <a:rPr lang="en-US" dirty="0"/>
              <a:t> = 0 while all threads in block 1 see 1, and so on.</a:t>
            </a:r>
          </a:p>
          <a:p>
            <a:r>
              <a:rPr lang="en-US" dirty="0"/>
              <a:t>To calculate a thread’s global index, we multiply </a:t>
            </a:r>
            <a:r>
              <a:rPr lang="en-US" dirty="0" err="1"/>
              <a:t>blockIdx.x</a:t>
            </a:r>
            <a:r>
              <a:rPr lang="en-US" dirty="0"/>
              <a:t> by </a:t>
            </a:r>
            <a:r>
              <a:rPr lang="en-US" dirty="0" err="1"/>
              <a:t>blockDim.x</a:t>
            </a:r>
            <a:r>
              <a:rPr lang="en-US" dirty="0"/>
              <a:t> to find out how many threads are there before the current block. </a:t>
            </a:r>
          </a:p>
          <a:p>
            <a:r>
              <a:rPr lang="en-US" dirty="0"/>
              <a:t>Then we add </a:t>
            </a:r>
            <a:r>
              <a:rPr lang="en-US" dirty="0" err="1"/>
              <a:t>threadIdx.x</a:t>
            </a:r>
            <a:r>
              <a:rPr lang="en-US" dirty="0"/>
              <a:t>, which is the thread’s local index in its block.</a:t>
            </a:r>
          </a:p>
          <a:p>
            <a:r>
              <a:rPr lang="en-US" dirty="0"/>
              <a:t>For example, the second thread of the first block multiplies 2 by 0, then adds 1 for its local index, giving a global index of 1. </a:t>
            </a:r>
          </a:p>
          <a:p>
            <a:r>
              <a:rPr lang="en-US" dirty="0"/>
              <a:t>Same computation results in index 5 for the last thread of the last block.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D1D6C-8638-141A-250A-3B66A3110C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5078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79105-8AB9-DB1A-AAF7-CCAF630D48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2A2F93-2C57-642C-7F30-1C3F237036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45146F-6935-D9D7-2F48-EF7FF69D00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now we know how to find each thread’s unique index within the grid, and we also know the total number of threads. </a:t>
            </a:r>
          </a:p>
          <a:p>
            <a:r>
              <a:rPr lang="en-US" dirty="0"/>
              <a:t>But a few questions remain. </a:t>
            </a:r>
          </a:p>
          <a:p>
            <a:r>
              <a:rPr lang="en-US" dirty="0"/>
              <a:t>For example, what block size should we use? </a:t>
            </a:r>
          </a:p>
          <a:p>
            <a:r>
              <a:rPr lang="en-US" dirty="0"/>
              <a:t>Unfortunately, there’s no one-size-fits-all answer.</a:t>
            </a:r>
          </a:p>
          <a:p>
            <a:r>
              <a:rPr lang="en-US" dirty="0"/>
              <a:t>This often comes down to optimization. </a:t>
            </a:r>
          </a:p>
          <a:p>
            <a:r>
              <a:rPr lang="en-US" dirty="0"/>
              <a:t>One helpful guideline is to pick block sizes in multiples of 32, because of how the GPU hardware groups threads. </a:t>
            </a:r>
          </a:p>
          <a:p>
            <a:r>
              <a:rPr lang="en-US" dirty="0"/>
              <a:t>A common default is 256 threads per block, which we’ll use throughout this course.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2D03F-7EA8-2416-6377-7F9E3D8AF5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519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9CBB90-CDF6-DD21-6FB8-048317CB65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F3D962-796B-6FE8-06FB-C71E44A020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380A018-29F3-BADC-0311-EF93612CA8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We’ll begin by exploring how to program GPUs directly, without relying on parallel algorithms. </a:t>
            </a:r>
          </a:p>
          <a:p>
            <a:r>
              <a:rPr lang="en-US" dirty="0"/>
              <a:t>Next, we’ll look at a few specialized vocabulary types that help us write correct and efficient concurrent programs. </a:t>
            </a:r>
          </a:p>
          <a:p>
            <a:r>
              <a:rPr lang="en-US" dirty="0"/>
              <a:t>After that, we’ll explore some hardware features that can significantly improve performance of our custom code. </a:t>
            </a:r>
          </a:p>
          <a:p>
            <a:r>
              <a:rPr lang="en-US" dirty="0"/>
              <a:t>Finally, we’ll discuss libraries that make low-level GPU programming much simpler.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2D2A35-7FA7-64F9-49E4-37270C3E8C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8249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A5A3EE-BAAD-8132-7F26-E624F68117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555E6B-BFA9-3533-7DCD-A04F2E2534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B114E0-65A1-2FD7-791D-05B2C71F1E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second question is how many blocks we should launch. </a:t>
            </a:r>
          </a:p>
          <a:p>
            <a:r>
              <a:rPr lang="en-US" dirty="0"/>
              <a:t>Because we typically want to maximize parallelism, the grid size often depends on the problem size. </a:t>
            </a:r>
          </a:p>
          <a:p>
            <a:r>
              <a:rPr lang="en-US" dirty="0"/>
              <a:t>For example, if we want each thread to handle exactly one element, a simple integer division won’t work. </a:t>
            </a:r>
          </a:p>
          <a:p>
            <a:r>
              <a:rPr lang="en-US" dirty="0"/>
              <a:t>Imagine that we have 6 cells to process and choose a block size of 4 threads. </a:t>
            </a:r>
          </a:p>
          <a:p>
            <a:r>
              <a:rPr lang="en-US" dirty="0"/>
              <a:t>If we divide 6 by 4, we get 1, which means only one block is launched and some threads end up with extra cells. </a:t>
            </a:r>
          </a:p>
          <a:p>
            <a:r>
              <a:rPr lang="en-US" dirty="0"/>
              <a:t>Instead, we can use `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ceil_div</a:t>
            </a:r>
            <a:r>
              <a:rPr lang="en-US" dirty="0"/>
              <a:t>` to perform an integer division that rounds up. </a:t>
            </a:r>
          </a:p>
          <a:p>
            <a:r>
              <a:rPr lang="en-US" dirty="0"/>
              <a:t>Applying 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ceil_div</a:t>
            </a:r>
            <a:r>
              <a:rPr lang="en-US" dirty="0"/>
              <a:t> gives us 2, ensuring enough blocks so each thread processes exactly one cell.</a:t>
            </a:r>
          </a:p>
          <a:p>
            <a:r>
              <a:rPr lang="en-US" dirty="0"/>
              <a:t>To specify that we want two thread blocks, it’s sufficient to pass two as the first parameter of the triple chevron.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D8F2D9-BF15-E230-D675-737E5208E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6845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D03DC0-3DCF-9271-679B-21E4CD30D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CC1D82-2D55-A34F-9757-75E4FD0CAF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41BE61-4D2A-7D43-F9F5-F4C4EB542D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these changes, we’re now launching around five million threads and finally getting close to CUB’s performance. </a:t>
            </a:r>
          </a:p>
          <a:p>
            <a:r>
              <a:rPr lang="en-US" dirty="0"/>
              <a:t>Of course, CUB still has more advanced optimizations under the hood, so fully matching its speed is unlikely. </a:t>
            </a:r>
          </a:p>
          <a:p>
            <a:r>
              <a:rPr lang="en-US" dirty="0"/>
              <a:t>But for such a simple kernel, this is already a significant improvement.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9C434-EBFE-1201-8ABD-BD8CD29E13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20169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7ABC2C-3285-42B9-9D6B-2A0F44E3F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5C26C5-7CA0-FF6C-7D36-E91458152E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5D9CB4-6A3E-A608-60E5-86B8847B6A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modified our simulator but haven’t yet confirmed that it still works correctly. </a:t>
            </a:r>
          </a:p>
          <a:p>
            <a:r>
              <a:rPr lang="en-US" dirty="0"/>
              <a:t>Because our setup is symmetric - temperatures at the top and bottom of the grid are identical.</a:t>
            </a:r>
          </a:p>
          <a:p>
            <a:r>
              <a:rPr lang="en-US" dirty="0"/>
              <a:t>So, we can do a quick ‘smoke test’ by checking that symmetry. </a:t>
            </a:r>
          </a:p>
          <a:p>
            <a:r>
              <a:rPr lang="en-US" dirty="0"/>
              <a:t>The idea is simple: for a given cell, we find its mirrored row by subtracting row’s index from the grid’s height. </a:t>
            </a:r>
          </a:p>
          <a:p>
            <a:r>
              <a:rPr lang="en-US" dirty="0"/>
              <a:t>If everything is correct, temperatures of these symmetric cells should be nearly the same.</a:t>
            </a:r>
          </a:p>
          <a:p>
            <a:r>
              <a:rPr lang="en-US" dirty="0"/>
              <a:t>On the screen, you’ll see a C++ function that performs this check. </a:t>
            </a:r>
          </a:p>
          <a:p>
            <a:r>
              <a:rPr lang="en-US" dirty="0"/>
              <a:t>As part of this exercise, you’ll have to turn this function into a CUDA kernel and launch it with the triple-chevron syntax. </a:t>
            </a:r>
          </a:p>
          <a:p>
            <a:r>
              <a:rPr lang="en-US" dirty="0"/>
              <a:t>For this you have 5 minutes starting now.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1D4808-B7F4-F66A-D390-1B2109941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9427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8B7DE-ACB5-54E5-EA2D-2224C0688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A4C4EA-AA8D-6B29-7E45-2236A7684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161A78-4B3F-F2B9-1238-F8C48D1690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Time’s up!</a:t>
            </a:r>
          </a:p>
          <a:p>
            <a:r>
              <a:rPr lang="en-US" dirty="0"/>
              <a:t>To turn the symmetry-check function into a CUDA kernel, we have to annotate it with __global__ specifier.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28CCE4-3543-4A6F-17F5-3FDBDE8C46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3947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20A56C-98BE-7BA9-200E-CF7CC56549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E9A871-AE87-2027-8676-341BE640C8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46972C-6435-19CC-EA4A-CB16411B03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we need to launch it using the triple-chevron syntax. </a:t>
            </a:r>
          </a:p>
          <a:p>
            <a:r>
              <a:rPr lang="en-US" dirty="0"/>
              <a:t>Because there’s no real parallel work here, we’ll launch just a single block with a single thread. </a:t>
            </a:r>
          </a:p>
          <a:p>
            <a:r>
              <a:rPr lang="en-US" dirty="0"/>
              <a:t>To make sure this check runs on the correct stream, we specify the stream as the last parameter in the triple-chevron.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3B975-4683-12CE-A75B-5DD205C70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6747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C787C-F3F8-35D5-6346-FC4B03CBE0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8FFC46-F69E-7EE0-275B-1BF1B997D9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A6CD2C-BC12-6B8E-6236-8CAFA2148D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Now, when you think about it, the entire row should be symmetrical, not just a single cell! </a:t>
            </a:r>
          </a:p>
          <a:p>
            <a:r>
              <a:rPr lang="en-US" dirty="0"/>
              <a:t>In this exercise, you’ll modify the kernel so that each thread handles exactly one column</a:t>
            </a:r>
            <a:r>
              <a:rPr lang="en-US"/>
              <a:t>. </a:t>
            </a:r>
          </a:p>
          <a:p>
            <a:r>
              <a:rPr lang="en-US"/>
              <a:t>For </a:t>
            </a:r>
            <a:r>
              <a:rPr lang="en-US" dirty="0"/>
              <a:t>this exercise, you’ll have 8 minutes starting now.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C8B6B2-2865-A029-D663-6B02CC7661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9843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B0232F-2EA2-3CC7-AD93-BF202D31A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DFABDD-8AF8-9F8A-6A34-74A28CE882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6D2D5C-0B71-B65D-E6C2-049441A5C9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Time’s up!</a:t>
            </a:r>
          </a:p>
          <a:p>
            <a:r>
              <a:rPr lang="en-US" dirty="0"/>
              <a:t>As before, we use the block and thread indices to compute each thread’s global index within the grid. </a:t>
            </a:r>
            <a:br>
              <a:rPr lang="en-US" dirty="0"/>
            </a:br>
            <a:r>
              <a:rPr lang="en-US" dirty="0"/>
              <a:t>Then, we calculate the necessary grid size with 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ceil_div</a:t>
            </a:r>
            <a:r>
              <a:rPr lang="en-US" dirty="0"/>
              <a:t> and plug that into our triple-chevron launch. </a:t>
            </a:r>
          </a:p>
          <a:p>
            <a:r>
              <a:rPr lang="en-US" dirty="0"/>
              <a:t>This way, each thread handles exactly one column, and the entire row is checked in parallel.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7FDF13-96CC-1580-6B07-B8BA9DCAFD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11319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081F58-4CA3-0A06-D010-12A55E986C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65ECDE-A51E-3675-C375-AB279B27C8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451DA8-6A7C-2188-6063-606932C3B8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And… we’ve just caused our first out-of-bounds access! </a:t>
            </a:r>
          </a:p>
          <a:p>
            <a:r>
              <a:rPr lang="en-US" dirty="0"/>
              <a:t>Because we round up to make sure that each thread has at least one element, we might launch more threads than the actual problem size. </a:t>
            </a:r>
          </a:p>
          <a:p>
            <a:r>
              <a:rPr lang="en-US" dirty="0"/>
              <a:t>In the case of six elements and two blocks of four threads, two last threads will access indices 6 and 7, which are out of range.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F53BC-817A-EE12-CF54-FFC23028CD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201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64E83-C8C1-A7BF-D662-52E6770DAC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BE77ED-F8BF-440E-61AF-100D47F79D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987748-AAC9-D6F4-558B-FC8FCF090A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can fix this by adding a boundary check in the kernel.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Specifically, after computing the global thread index, we compare it against the total number of columns and skip any work if it’s outside of the valid range.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how would you discover the source of this out-of-bounds access on your own?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FEAC8-A443-FC86-2860-E230A2FA76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2676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626D86-814B-6D46-2C17-0DA7D580EC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86936C-578F-7177-7C36-46794A24FC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4EAFAB-F21D-A311-FBBC-64E3B04CA5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NVIDIA provides a special tool called compute-sanitizer that helps detect out-of-bounds accesses and other memory issues in your CUDA kernels. </a:t>
            </a:r>
          </a:p>
          <a:p>
            <a:r>
              <a:rPr lang="en-US" dirty="0"/>
              <a:t>If you compile the simulator with the flags shown on the slide and then run it through compute-sanitizer, it will pinpoint the exact line where the illegal access occurs. </a:t>
            </a:r>
          </a:p>
          <a:p>
            <a:r>
              <a:rPr lang="en-US" dirty="0"/>
              <a:t>You’ll see messages like “invalid read of size 4 bytes in line 7,” which make debugging kernels much simpler. </a:t>
            </a:r>
          </a:p>
          <a:p>
            <a:r>
              <a:rPr lang="en-US" dirty="0"/>
              <a:t>However, there’s also another way to spot this issue…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0BE18-F67C-38A4-17EB-37FA46AFF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659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15C88-EFD6-FF81-C298-758232BE9C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360354-0346-189A-41E4-AA361D377E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5708E4-61A1-7FAC-4629-6DFEEE8F9E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Remember, the CPU typically calls host functions, while the GPU calls device functions.</a:t>
            </a:r>
          </a:p>
          <a:p>
            <a:r>
              <a:rPr lang="en-US" dirty="0"/>
              <a:t>Invoking GPU work from the CPU requires a special mechanism. </a:t>
            </a:r>
          </a:p>
          <a:p>
            <a:r>
              <a:rPr lang="en-US" dirty="0"/>
              <a:t>So far, parallel algorithms handled this ‘magic’ for us, seamlessly calling GPU code behind the scenes. </a:t>
            </a:r>
          </a:p>
          <a:p>
            <a:r>
              <a:rPr lang="en-US" dirty="0"/>
              <a:t>Now that we want to implement our own algorithms without relying on those libraries, we need to understand how to launch GPU code ourselves.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33E710-0615-6477-6C7F-67EC7D108E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713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E4C20-C5A3-6844-8088-BEF01B8FF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663F59-4EF2-4FB1-1D57-5D036B4C173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083E2B-8324-1F5C-B65A-E1CF8DF16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</a:t>
            </a:r>
          </a:p>
          <a:p>
            <a:endParaRPr lang="en-US" dirty="0"/>
          </a:p>
          <a:p>
            <a:r>
              <a:rPr lang="en-US" dirty="0" err="1"/>
              <a:t>mdspan</a:t>
            </a:r>
            <a:r>
              <a:rPr lang="en-US" dirty="0"/>
              <a:t> can actually detect out-of-bounds access on its own, though this feature is off by default to preserve performance. </a:t>
            </a:r>
          </a:p>
          <a:p>
            <a:r>
              <a:rPr lang="en-US" dirty="0"/>
              <a:t>If you define the CCCL_ENABLE_ASSERTIONS macro before including </a:t>
            </a:r>
            <a:r>
              <a:rPr lang="en-US" dirty="0" err="1"/>
              <a:t>mdspan</a:t>
            </a:r>
            <a:r>
              <a:rPr lang="en-US" dirty="0"/>
              <a:t>, it will begin checking all indices. </a:t>
            </a:r>
          </a:p>
          <a:p>
            <a:r>
              <a:rPr lang="en-US" dirty="0"/>
              <a:t>Then, if any out-of-bounds access occurs, </a:t>
            </a:r>
            <a:r>
              <a:rPr lang="en-US" dirty="0" err="1"/>
              <a:t>mdspan</a:t>
            </a:r>
            <a:r>
              <a:rPr lang="en-US" dirty="0"/>
              <a:t> will print an error message like the one you see on the screen.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413AC3-50A7-BEAE-9F24-034293DF97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233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F491A-C93B-9381-6948-20B7EBD86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8D7421-AA36-3392-2E99-E2DEF4AF61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B78806-7B5A-D3FC-9A1F-1F4A78EA52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We’ve just fixed a bug caused by splitting threads into blocks.</a:t>
            </a:r>
          </a:p>
          <a:p>
            <a:r>
              <a:rPr lang="en-US" dirty="0"/>
              <a:t>It’s only natural to ask: why having all this complexity with thread hierarchy in the first place? </a:t>
            </a:r>
          </a:p>
          <a:p>
            <a:r>
              <a:rPr lang="en-US" dirty="0"/>
              <a:t>To find out, let’s modify our problem a bit to see where thread blocks truly make a difference.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DF42F5-AA47-5AE2-1FDB-0F8B3E49B2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35868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F901AB-A3B2-F13C-2524-C983093ED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BC22BA-C538-3422-B72B-FBB60B33D9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C144B7-45DC-144E-A189-65924E8440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ffectLst/>
                <a:latin typeface="Helvetica Neue" panose="02000503000000020004" pitchFamily="2" charset="0"/>
              </a:rPr>
              <a:t>Let’s now create a histogram for the temperatures that our simulator produces. 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A histogram helps us see how frequently certain temperature ranges occur, so let’s quickly review how it works.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First, we divide the entire temperature range into bins, each covering the same span - in our case, 10 degrees. 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For each cell in the simulation, we determine which bin its temperature falls into. 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A simple way to do this is to divide the temperature by the bin width and round down.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For example, if a cell’s temperature is 4 degrees, we divide by 10 and get 0, which corresponds to the first bin. 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If a cell’s temperature is 15 degrees, dividing by 10 gives us 1, meaning it goes into the second bin.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Once we’ve assigned each cell to the correct bin, we count how many cells landed in each bin. 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That count becomes the height of the bar in the histogram.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In our example, eight cells fall into the first bin and four cells into the second bin.</a:t>
            </a:r>
          </a:p>
          <a:p>
            <a:r>
              <a:rPr lang="en-US" dirty="0">
                <a:effectLst/>
                <a:latin typeface="Helvetica Neue" panose="02000503000000020004" pitchFamily="2" charset="0"/>
              </a:rPr>
              <a:t>This final visual makes it easy to spot patterns and see which temperature ranges are most common in the simulation.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2E5BD-B463-75F9-FF7E-C0DFCDA156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4651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038C50-B646-0ED2-C6A4-12C7A1C316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8925D1-B9AE-077A-015E-779FF2FB5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9B41F7-8E18-5A39-13D0-4F53E38FBA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Let’s begin by writing our kernel signature.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Since our histogram only needs one dimension, </a:t>
            </a:r>
            <a:r>
              <a:rPr lang="en-US" dirty="0" err="1"/>
              <a:t>mdspan</a:t>
            </a:r>
            <a:r>
              <a:rPr lang="en-US" dirty="0"/>
              <a:t> would be an overkill.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Instead, we can use span, which is essentially a one-dimensional </a:t>
            </a:r>
            <a:r>
              <a:rPr lang="en-US" dirty="0" err="1"/>
              <a:t>mdspan</a:t>
            </a:r>
            <a:r>
              <a:rPr lang="en-US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 CUDA, just like in C++, span is preferred over raw pointers because it’s safer, helps prevent common pointer errors, while remaining lightweight.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476932-A197-B5BB-CA1F-217A522489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407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5767D9-66F8-DA9C-F589-4050116A1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6D15F6-4457-07B7-C038-6ACB20E02E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C8AA0C-4F75-7339-B463-9933A35D91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construct a span, it’s sufficient to pass it a raw pointer and a size.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234C29-7062-A0C4-5256-39DAC0AFC0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609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0E18A-7FBC-3A35-0A33-82E641BDB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3351B0-709B-467A-5210-3453A34C55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D921B7-3F71-D54C-772C-EC4DE256E8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we can use square brackets to access underlying elements.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AD635-9CD9-5032-C460-7D42ACF23D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6786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0CC924-C48D-3CE0-2B56-412E7D8E5D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B294A0-BE94-4D43-A611-5FA13A0315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E75515-285D-160D-69ED-D1945B9F13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Span also provides a size() member function, which returns the total number of elements in the span.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2A6E1D-C6CE-E100-DAA6-FD167AE7E8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937195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0C068-A88E-B60A-D78D-EDD7E5615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C1716C-1E24-5450-2F86-122A3EFA87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3C21F-BD82-CDC8-38AC-BB21CC7F3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both the temperatures and histogram passed into our kernel, </a:t>
            </a:r>
          </a:p>
          <a:p>
            <a:r>
              <a:rPr lang="en-US" dirty="0"/>
              <a:t>we’ll use already familiar thread-index computation scheme to assign exactly one cell per each thread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1E5713-55D1-E327-35B7-476117EA31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5097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C053C-9468-8458-D718-FC0B099D2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6365E6-52E6-7B7B-A0D5-DCE8DB5A1C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64D283C-99B5-5F35-57FA-2198242CC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each thread loads its corresponding temperature value and divides it by the bin width to find the correct bin index. </a:t>
            </a:r>
          </a:p>
          <a:p>
            <a:r>
              <a:rPr lang="en-US" dirty="0"/>
              <a:t>In a production environment, you’d also want to ensure that this memory access within bounds. </a:t>
            </a:r>
          </a:p>
          <a:p>
            <a:r>
              <a:rPr lang="en-US" dirty="0"/>
              <a:t>For simplicity in the slides, we’ll skip the boundary check and rely on problem sizes that are multiples of the block size instead.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0D2872-8141-B815-2F0C-19DD43F742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67762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2CA1C-6A1C-030A-30DA-3B5A9E7307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4F69D4-83E0-32DE-FDFE-BFAC00EC66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2D02461-256E-AB60-22CC-CD1617DF09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each thread reads the current count from its assigned bin, increments that value, and writes it back into the histogram.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911F7F-B07A-EAB9-7555-A629B9EA2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11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75327F-596F-8AA5-D8E7-68BF05205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66B340-566F-59F1-1DA4-F69C9B26D5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18FD44-968D-E65A-1C56-54B0C7380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before diving in, let’s quickly recap the execution space specifiers we’ve encountered so far. </a:t>
            </a:r>
          </a:p>
          <a:p>
            <a:r>
              <a:rPr lang="en-US" dirty="0"/>
              <a:t>Host functions are compiled into CPU instructions, called from the host, and executed on the host.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582D99-47BB-54E2-72FB-536D9C20A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6697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107DC1-9EFD-AB34-9425-AB91C1C36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0DDA71-B304-CC92-5059-124DAD6EAE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99FB0B-3686-21D3-E8B1-28D4352076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it looks like something went wrong. </a:t>
            </a:r>
          </a:p>
          <a:p>
            <a:r>
              <a:rPr lang="en-US" dirty="0"/>
              <a:t>We have around four million cells in the grid, so we’d expect the histogram bars to sum to four million.</a:t>
            </a:r>
          </a:p>
          <a:p>
            <a:r>
              <a:rPr lang="en-US" dirty="0"/>
              <a:t>But the histogram look empty. </a:t>
            </a:r>
          </a:p>
          <a:p>
            <a:r>
              <a:rPr lang="en-US" dirty="0"/>
              <a:t>What happened?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677FDF-46B6-EA70-FCB9-1E0BF70894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3531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71AC2-5C57-3F31-1C4B-801CC18BE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FD8675-D5EB-45AA-3F78-164857C8DF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D7ABC4-8BAE-3B11-CBE4-AC40B4703C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issue is that our kernel has a data race in the highlighted lines of code. </a:t>
            </a:r>
          </a:p>
          <a:p>
            <a:r>
              <a:rPr lang="en-US" dirty="0"/>
              <a:t>All those millions of threads are reading and writing the same memory location. </a:t>
            </a:r>
          </a:p>
          <a:p>
            <a:r>
              <a:rPr lang="en-US" dirty="0"/>
              <a:t>Let’s break this down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874330-8553-B26C-05A3-B0AC72040C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77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6E030-A1D7-C3C1-1A24-DBDF7D28B0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EE41D3-95FB-148B-D010-E9584FE684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684AB5-727E-382A-C24E-2AED6F347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Say we have only two threads.</a:t>
            </a:r>
          </a:p>
          <a:p>
            <a:r>
              <a:rPr lang="en-US" dirty="0"/>
              <a:t>They start by issuing a memory read request.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ECF5E6-741E-2939-8BF8-A1DE3E5883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5634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EDF6B9-578C-757F-D8EA-D2013136D3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BEC505-1E08-9AF4-E298-DA853D1730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FED3B8-011D-7EFD-2C53-2871C1DDD1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say memory read from the first thread arrives first.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366CCC-DB1D-F83F-BC8F-3A2B5B682D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8813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A26F91-B220-86A3-A001-B6F011301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D96E18-0B95-C07E-E76F-5FB2A9474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0BD473-8BA8-68D7-22BA-7BC426DC0C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memory responds with the current value stored in the histogram, which is zero.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B94B9-7217-FEBC-1774-19AFCEE3E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5060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DBFE1C-206A-2E78-48E0-10789FB3B4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CF61CA-7015-07F6-52E5-68A93F7243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61853D-98FF-20A4-DB16-2A49A684C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old counter stores zero.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AD592-6689-6D85-F999-54E24DB225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920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C0E5-C2BA-0F2A-4E7B-F5DE3EEA2D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4CCBD7-0E24-6CB3-8996-A71B42194A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A1A96C-C66E-34BE-07CC-9B0A08BC42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first thread increments zero.</a:t>
            </a:r>
          </a:p>
          <a:p>
            <a:r>
              <a:rPr lang="en-US" dirty="0"/>
              <a:t>New value stores 1.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97B390-C63B-D858-2DC1-FD9134C77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9815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86A94D-7FDB-8A03-5EC7-2FB8BE2558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AAD4F6-700A-D10D-A915-90101B58D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5E4F30-07BD-D2ED-E4AC-F46B9D5393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while the second thread starts reading zero from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2F92CE-F98B-936C-D0BC-FC57E46E09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978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2EFB7-B95C-7BA4-8F47-C9F663938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01EEDB-61AA-8ABB-9553-D880FFE84C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0B4E0D-205C-E60E-7F33-2F448CAE64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second thread’s local variable stores zero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78E140-92B8-7AEF-B53F-7330028DC8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2390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AAB8A-6A15-D5B3-D6A7-0C18E164A9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2E10C6-44A0-666A-BD81-9BEB9313CA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4C76BF-9659-FCBE-3ABD-25362A47A1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thread then increments its local counter, while first thread starts writing new value in memory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29C8F0-656F-2277-254F-4355736A25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8238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7BBF99-F117-2D28-D918-467A24EE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261643-1DBE-0EC8-5A8A-4C70107D6A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33FD08-FE05-AE9E-4FCE-3C30188980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Similarly, device functions are compiled into GPU instructions, called from the device, and executed on the device.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AF7474-85EE-13A7-AFC9-D1DEF9EF6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44698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FF337-94EF-ADC2-9188-CA8A24E64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1FECC1-7B9B-9374-D01F-4E5684DA0B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F64CA4-737D-F7C7-CACB-024B56782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write overwrites previous value in the histogram, which now stores one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09894-A160-F39B-16D7-8BC61C0184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801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802E5-D73A-0CF9-A9D2-55B6CA64C0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00C02F-7895-85EF-42BC-7DDD60E50D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E74AC9-F46D-276D-9942-0E4D4F8B6F4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the second thread is doing the same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14B45-8D1A-56D3-F990-8082A713A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14142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00ACD1-E9BD-BAFB-8F6D-E9406E877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3B13F3-E32A-7E14-8EA3-694FA32682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EA6CF2-27F0-360F-0D02-BD180E1BD1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in our kernel, we lose most of the increments.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Now imagine this happening with millions of threads and it should make it clear why our final histogram appeared empty.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We simply lost most of the counters because of this data race.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CAF004-2B9C-4A93-9D76-B10BD167DA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23641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6A196-D59F-C1C7-4666-8C618E4AD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2068FD-D297-8BEA-53B0-2D2814169F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0A373C-AB9D-2A61-C9F7-5AF3EC3B8E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fix this race, we need to ensure the read–modify–write sequence is treated as a single, indivisible memory operation. </a:t>
            </a:r>
          </a:p>
          <a:p>
            <a:r>
              <a:rPr lang="en-US" dirty="0"/>
              <a:t>In C++, these operations are known as atomics. </a:t>
            </a:r>
          </a:p>
          <a:p>
            <a:r>
              <a:rPr lang="en-US" dirty="0"/>
              <a:t>You can think of an atomic as ‘storing’ the instruction itself rather than just bytes. </a:t>
            </a:r>
          </a:p>
          <a:p>
            <a:r>
              <a:rPr lang="en-US" dirty="0"/>
              <a:t>In the example on the right, we store “+1” into memory, and when that operation arrives on memory, it reads the current value, increments it, and writes back the result in one step - preventing any other thread from interfering in the meantime.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FDA89-D1CC-0BF9-2031-E7B46F762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608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55FAA4-8565-8C74-6B69-AFA5D19CA1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74A98E-154F-1807-0D7F-24C6A3137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0F7CB-1144-852D-1D60-B0E58F3697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CUDA provides a type called </a:t>
            </a:r>
            <a:r>
              <a:rPr lang="en-US" dirty="0" err="1"/>
              <a:t>cuda</a:t>
            </a:r>
            <a:r>
              <a:rPr lang="en-US" dirty="0"/>
              <a:t>::std::</a:t>
            </a:r>
            <a:r>
              <a:rPr lang="en-US" dirty="0" err="1"/>
              <a:t>atomic_ref</a:t>
            </a:r>
            <a:r>
              <a:rPr lang="en-US" dirty="0"/>
              <a:t>, which lets you treat any existing memory location as an atomic variable. </a:t>
            </a:r>
          </a:p>
          <a:p>
            <a:r>
              <a:rPr lang="en-US" dirty="0"/>
              <a:t>Here, we create an atomic reference to count[0] by wrapping it into atomic reference.</a:t>
            </a:r>
          </a:p>
          <a:p>
            <a:r>
              <a:rPr lang="en-US" dirty="0"/>
              <a:t>Which then provides us with various atomic function available on this reference.</a:t>
            </a:r>
          </a:p>
          <a:p>
            <a:r>
              <a:rPr lang="en-US" dirty="0"/>
              <a:t>For instance, we can atomically add or subtract a value from this memory location.</a:t>
            </a:r>
          </a:p>
          <a:p>
            <a:r>
              <a:rPr lang="en-US" dirty="0"/>
              <a:t>And each of these operations appear as a single, indivisible step to all threads. </a:t>
            </a:r>
          </a:p>
          <a:p>
            <a:r>
              <a:rPr lang="en-US" dirty="0"/>
              <a:t>Let’s see how this type can help fix our kernel.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4F4A70-B2C7-D1EA-B26A-18EE0C82FC7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30248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45487-8E0B-9664-8EBC-61DA06B1E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D855B-D42D-2745-F2F7-65B47E5CD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136B73-906B-AEFD-6F4D-F6C00AECC7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both threads issue atomic increment.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B324B-B91E-D67B-0A41-410C1E89E2F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3341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541209-0700-66D5-7482-09B0D22E5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43EE78-7706-1707-F26D-1C8185AC35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EAE907-B615-6666-B3BD-0F1952B9BA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thread’s fetch add arrives first.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E4E3E-5B33-B5FA-2543-9CFB51623E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61770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8B4AE0-C57C-E4E9-086D-BCD0A23DC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CEE9DD-439C-CFD4-0BA1-17B2D5879F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14B3FE-4C6A-4E5D-1DE8-BFC34B677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question mark in the atomic operation is replaced with current value of the bin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75A195-FA1A-228B-F063-92A331F6D0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447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6D912-6D68-958A-0BFA-47C2B96B32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FAD70D-73FB-B2C4-CFD0-3C148F76A77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7EDA49-C0EA-231A-6B7F-E8E1A7EB43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it adds one, and stores result back into memory.</a:t>
            </a:r>
          </a:p>
          <a:p>
            <a:r>
              <a:rPr lang="en-US" dirty="0"/>
              <a:t>Now our histogram stores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02D6C0-9FBD-60C8-A803-D419525CE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70122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26CC0-6390-4A8D-6E5F-BECC074D1A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7BD774-15E2-CD45-68DE-BBB85AEDE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998605-7463-563C-F7EB-7A183B1CFB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thread’s atomic increment arrives second.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FC1FE-3E74-861B-392B-1D20526DBC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902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86E98-C58D-6AA0-A488-523FDEB94F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D0DEA-F5F1-59EA-C252-B33B4546E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D985C7-D6BB-CEF9-C698-1266633934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There’s another annotation we haven’t discussed yet. </a:t>
            </a:r>
          </a:p>
          <a:p>
            <a:r>
              <a:rPr lang="en-US" dirty="0"/>
              <a:t>When you mark a function with __global__, it’s compiled into GPU instructions and executed on the GPU - but it’s called from the CPU! </a:t>
            </a:r>
          </a:p>
          <a:p>
            <a:r>
              <a:rPr lang="en-US" dirty="0"/>
              <a:t>These functions are known as CUDA kernels. </a:t>
            </a:r>
          </a:p>
          <a:p>
            <a:r>
              <a:rPr lang="en-US" dirty="0"/>
              <a:t>Calling a CUDA kernel from the CPU looks unusual because of the triple angle brackets with some numbers inside. </a:t>
            </a:r>
          </a:p>
          <a:p>
            <a:r>
              <a:rPr lang="en-US" dirty="0"/>
              <a:t>We’ll talk about what those numbers mean later in the course. </a:t>
            </a:r>
          </a:p>
          <a:p>
            <a:r>
              <a:rPr lang="en-US" dirty="0"/>
              <a:t>Another important detail is that kernel calls are asynchronous: much like calling a CUB algorithm.</a:t>
            </a:r>
          </a:p>
          <a:p>
            <a:r>
              <a:rPr lang="en-US" dirty="0"/>
              <a:t>The CPU doesn’t wait for the kernel to finish on the GPU.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FA860A-BD20-40FA-DED9-8F83F9E808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7478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326C86-DED0-AF33-D4EB-36162EE1B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ECA5B-4FBF-5A3D-24D6-A818A5A9EB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F0F9DD-6DDC-4DC4-B72D-CB5056E04F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now it’s question mark is replaced with current value of the histogram, which ends up being 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DE0B50-9E19-0A73-1F21-FE45093CFF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7122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A9C23E-1110-79F6-8823-6AD7F3467B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751D6E-78DF-104F-6253-F668240AA1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4BD6ABD-B3E1-7F1C-AAF8-42DE4C40DC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add one to one, and store two back into memory.</a:t>
            </a:r>
          </a:p>
          <a:p>
            <a:r>
              <a:rPr lang="en-US" dirty="0"/>
              <a:t>And as you can see, the memory now stores current result, no increment is lost.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E630D-F2D1-4D28-A0D8-90ADAB516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99787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38470F-0D90-997C-E1B6-A04112A27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116DC0-B9DC-D0A5-AA8D-04C2AAADC5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F628F9-3E7F-3E93-6247-B4D5747EDD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exercise you’ll have to fix the data race in the histogram kernel by using atomic references.</a:t>
            </a:r>
          </a:p>
          <a:p>
            <a:r>
              <a:rPr lang="en-US" dirty="0"/>
              <a:t>For this, you’ll have 5 minutes starting now.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EC6C4-82EB-C013-6F48-AB7524929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414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D7263-799B-8DB7-B410-2BA07469A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84A2A44-8E4D-7C7F-9929-9CA35B7ADC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72814-C269-07D0-95AC-E966339C59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Time’s up!</a:t>
            </a:r>
          </a:p>
          <a:p>
            <a:r>
              <a:rPr lang="en-US" dirty="0"/>
              <a:t>Let’s go over the solution.</a:t>
            </a:r>
          </a:p>
          <a:p>
            <a:r>
              <a:rPr lang="en-US" dirty="0"/>
              <a:t>Here, we wrap selected bin into an atomic reference,</a:t>
            </a:r>
          </a:p>
          <a:p>
            <a:r>
              <a:rPr lang="en-US" dirty="0"/>
              <a:t>And then, we use fetch add member function to atomically increment it.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73E65-D694-6EED-440F-B532458B7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46459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F7614-777E-5204-5A89-C66433677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6D7A07E-1EB5-289A-1793-FA54A5DD92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70ADB8-7F92-75CF-0DEC-EDA8073BAE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this fix in place, our results are finally correct.</a:t>
            </a:r>
          </a:p>
          <a:p>
            <a:r>
              <a:rPr lang="en-US" dirty="0"/>
              <a:t>Notice how the initial temperatures are near zero, so the first bin has the most cells in it. </a:t>
            </a:r>
          </a:p>
          <a:p>
            <a:r>
              <a:rPr lang="en-US" dirty="0"/>
              <a:t>As heat spreads through the grid, we see more bins start to fill up.</a:t>
            </a:r>
          </a:p>
          <a:p>
            <a:r>
              <a:rPr lang="en-US" dirty="0"/>
              <a:t>But we have another issue now, the performance can’t be any worse. </a:t>
            </a:r>
          </a:p>
          <a:p>
            <a:r>
              <a:rPr lang="en-US" dirty="0"/>
              <a:t>We are only getting about 6 GB/s, which is nowhere never GPUs bandwidth.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E3E42-4B9C-B069-6509-8FF0ACB83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97682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2DC138-B04B-E99A-A750-9DB6E2BE9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0E3E38F-7564-B7A3-A170-DC15E8CE70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F9513-9FBB-83F4-730E-4EA79C4A5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Last time we saw such poor performance it was because of serialization.</a:t>
            </a:r>
          </a:p>
          <a:p>
            <a:r>
              <a:rPr lang="en-US" dirty="0"/>
              <a:t>But this time, we don’t have any loops in our code, so what happened?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time the serialization is coming from the atomic operations themselves.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While they solve the data-race problem, they can’t run in parallel when all threads target the same memory location.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Instead, each atomic gets queued up, one after another.</a:t>
            </a:r>
          </a:p>
          <a:p>
            <a:r>
              <a:rPr lang="en-US" dirty="0"/>
              <a:t>We launch about 256 threads, and about 16 thousand blocks.</a:t>
            </a:r>
          </a:p>
          <a:p>
            <a:r>
              <a:rPr lang="en-US" dirty="0"/>
              <a:t>In total, this gives us a queue of 4 million atomic operations.</a:t>
            </a:r>
          </a:p>
          <a:p>
            <a:r>
              <a:rPr lang="en-US" dirty="0"/>
              <a:t>Which is obviously too much, but what are our options?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195958-1136-5544-95D1-FF7ED548E5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34145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8AA1B-A304-0AE5-6E46-33B10CB17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F365F-C772-3513-FEB8-5A36194E41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A45BD0-6185-6053-F382-DDC4384DC5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common solution to this contention is called ‘privatization.’ </a:t>
            </a:r>
          </a:p>
          <a:p>
            <a:r>
              <a:rPr lang="en-US" dirty="0"/>
              <a:t>Instead of having all threads update the same global histogram, we allocate a small ‘private’ histogram for each thread block. </a:t>
            </a:r>
          </a:p>
          <a:p>
            <a:r>
              <a:rPr lang="en-US" dirty="0"/>
              <a:t>The threads within a block can then safely use atomics on their private histogram. </a:t>
            </a:r>
          </a:p>
          <a:p>
            <a:r>
              <a:rPr lang="en-US" dirty="0"/>
              <a:t>When they’re done, the block aggregates its counts and updates the main histogram with just one atomic operation.</a:t>
            </a:r>
          </a:p>
          <a:p>
            <a:r>
              <a:rPr lang="en-US" dirty="0"/>
              <a:t>In our simple two-block example, each block increments its own private histogram to a total of 2 and then adds that 2 into the global histogram once. </a:t>
            </a:r>
          </a:p>
          <a:p>
            <a:r>
              <a:rPr lang="en-US" dirty="0"/>
              <a:t>Although that might not help much with just two blocks, imagine having 16 thousand of them. </a:t>
            </a:r>
          </a:p>
          <a:p>
            <a:r>
              <a:rPr lang="en-US" dirty="0"/>
              <a:t>In this scenario, we’d have 16 thousand private histograms updated in parallel, followed by just 16 thousand atomic operations.</a:t>
            </a:r>
          </a:p>
          <a:p>
            <a:r>
              <a:rPr lang="en-US" dirty="0"/>
              <a:t>This is far fewer than the four million we’d otherwise have if every thread incremented final histogram directly.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D55A41-019A-2DED-1CC8-25ED4FA7DE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4348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D8CE0-9E24-0261-DB77-4B1ED95D1B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19A95B-6D60-4CCE-98C9-672028F3FC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B83C4F-75AF-10ED-70E0-0CAFA1CFB9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implement this privatization, we add new parameter to our kernel, called block histograms.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93423E-CCB3-3B57-A084-B9B93D75F5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59912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C85B5-0E14-260F-ACD4-AFFCB4133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6E8294-7AD1-A785-F460-69FFFD5241D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7E7E32-8785-A51E-1B78-4571227A2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create a </a:t>
            </a:r>
            <a:r>
              <a:rPr lang="en-US" dirty="0" err="1"/>
              <a:t>subspan</a:t>
            </a:r>
            <a:r>
              <a:rPr lang="en-US" dirty="0"/>
              <a:t> for the current thread block’s portion of the privatized histogram. </a:t>
            </a:r>
          </a:p>
          <a:p>
            <a:r>
              <a:rPr lang="en-US" dirty="0"/>
              <a:t>The </a:t>
            </a:r>
            <a:r>
              <a:rPr lang="en-US" dirty="0" err="1"/>
              <a:t>subspan</a:t>
            </a:r>
            <a:r>
              <a:rPr lang="en-US" dirty="0"/>
              <a:t> function takes an offset and a size. </a:t>
            </a:r>
          </a:p>
          <a:p>
            <a:r>
              <a:rPr lang="en-US" dirty="0"/>
              <a:t>We calculate the offset by multiplying block index by the histogram size.</a:t>
            </a:r>
          </a:p>
          <a:p>
            <a:r>
              <a:rPr lang="en-US" dirty="0"/>
              <a:t>So, the first block has an offset of 0, the second block has an offset of 10, and so on. </a:t>
            </a:r>
          </a:p>
          <a:p>
            <a:r>
              <a:rPr lang="en-US" dirty="0"/>
              <a:t>This ensures each block writes to its own slice of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B014C6-8AE0-59E3-A10E-51A30B3E29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290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3769E5-44BA-A352-6B61-930199B06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1D0050F-663A-92E9-DB93-3C9D8C61A0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4D05E9F-0A0B-1C9C-1CE4-EA5531AB70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Then, just as before, each thread computes the bin index. </a:t>
            </a:r>
          </a:p>
          <a:p>
            <a:r>
              <a:rPr lang="en-US" dirty="0"/>
              <a:t>However, we now increment the privatized block histogram instead of the global one.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731FD6-3A70-4AAE-7570-83868B22D9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790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F7814-21F7-64A6-92E1-2D66AF3F4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3C42FD-93E5-29B0-8356-41E13D569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F3631A-0297-A22A-4666-0AFA3125C1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Before we start writing our own CUDA kernels, let’s recap how our simulator currently works. </a:t>
            </a:r>
          </a:p>
          <a:p>
            <a:r>
              <a:rPr lang="en-US" dirty="0"/>
              <a:t>We use an </a:t>
            </a:r>
            <a:r>
              <a:rPr lang="en-US" dirty="0" err="1"/>
              <a:t>mdspan</a:t>
            </a:r>
            <a:r>
              <a:rPr lang="en-US" dirty="0"/>
              <a:t> for a 2D view of the temperature grid.</a:t>
            </a:r>
          </a:p>
          <a:p>
            <a:r>
              <a:rPr lang="en-US" dirty="0"/>
              <a:t>Then, we transform cell indices into new temperatures with CUB device transform. </a:t>
            </a:r>
          </a:p>
          <a:p>
            <a:r>
              <a:rPr lang="en-US" dirty="0"/>
              <a:t>Under the hood, CUB implements device transform using CUDA kernels, which is why they run asynchronously.</a:t>
            </a:r>
          </a:p>
          <a:p>
            <a:r>
              <a:rPr lang="en-US" dirty="0"/>
              <a:t>To see how CUDA kernels actually work, it’s best to start with code we’re already familiar with. </a:t>
            </a:r>
          </a:p>
          <a:p>
            <a:r>
              <a:rPr lang="en-US" dirty="0"/>
              <a:t>So, let’s try rewriting our simulator to launch kernels directly, rather than relying on CUB.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67D33A-AF43-721D-2F2C-CF2B60B132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70432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D6BC4-773F-5F8D-5A2A-60C852E7E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4D3B9C8-CA24-D109-C9E0-FA67E36132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36F131-812D-9E41-E99F-96A77DE679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each block adds its partial counts back into the global histogram in parallel. </a:t>
            </a:r>
          </a:p>
          <a:p>
            <a:r>
              <a:rPr lang="en-US" dirty="0"/>
              <a:t>In the code snippet, the first 10 threads in the block each handle one bin from the block’s private histogram. </a:t>
            </a:r>
          </a:p>
          <a:p>
            <a:r>
              <a:rPr lang="en-US" dirty="0"/>
              <a:t>They use an atomic reference to safely add their local counts to the final histogram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3FD75D-1E04-3BDA-022D-222CBE0288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352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A72DA-9312-B5F3-8672-59B6DEAF9F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D9A601-30A7-0DF2-5AE3-C1666B0D26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11A3D0-EE04-6D57-FD31-046A9A538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Unfortunately, highlighted code has a bug in it.</a:t>
            </a:r>
          </a:p>
          <a:p>
            <a:r>
              <a:rPr lang="en-US" dirty="0"/>
              <a:t>Let’s take a closer look.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82B318-6078-3CCD-B4F7-F089291286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354277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03A0A-E52D-8CC8-3A13-2850CF22E6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528405-AD53-5654-19E0-5250A2E5D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B29FFE-72E5-6572-7B24-6E3F434544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code, we’ve assumed that all threads finish updating the block histogram before the next section of code begins. </a:t>
            </a:r>
          </a:p>
          <a:p>
            <a:r>
              <a:rPr lang="en-US" dirty="0"/>
              <a:t>However, CUDA threads in a block run concurrently, without guaranteed ordering. </a:t>
            </a:r>
          </a:p>
          <a:p>
            <a:r>
              <a:rPr lang="en-US" dirty="0"/>
              <a:t>This means that some threads might’ve not even started running yet while others already exited the kernel!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3EA493-BB86-C0C3-F3C7-541013C54C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02087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9FB93-B04E-1255-04A4-31AD295C5D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DDB4E-0E65-C6FA-801F-F372E32F17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5F49BF-C961-EE89-0904-B35E49D7D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of the possible scenarios is that some thread might’ve read the block histogram before it was updated.</a:t>
            </a:r>
          </a:p>
          <a:p>
            <a:r>
              <a:rPr lang="en-US" dirty="0"/>
              <a:t>To fix this issue, we have to somehow make sure that all threads finished updating the block histogram, before we read it.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C59C1-FDAF-AC90-4CBE-F6ED93D911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60800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E4929-29F0-E15A-0E9A-1463C2AA8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829449-CB5D-E11B-5EFD-E6B3019808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588C08-A656-BF48-0177-2A4C1A8A76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CUDA provides a special function called __</a:t>
            </a:r>
            <a:r>
              <a:rPr lang="en-US" dirty="0" err="1"/>
              <a:t>syncthreads</a:t>
            </a:r>
            <a:r>
              <a:rPr lang="en-US" dirty="0"/>
              <a:t>().</a:t>
            </a:r>
          </a:p>
          <a:p>
            <a:r>
              <a:rPr lang="en-US" dirty="0"/>
              <a:t>It acts as a barrier for all threads in a block. </a:t>
            </a:r>
          </a:p>
          <a:p>
            <a:r>
              <a:rPr lang="en-US" dirty="0"/>
              <a:t>When a thread reaches this barrier, it waits until every other thread in the same block has arrived. </a:t>
            </a:r>
          </a:p>
          <a:p>
            <a:r>
              <a:rPr lang="en-US" dirty="0"/>
              <a:t>In that sense, it’s similar to std::barrier, but there’s one important difference.</a:t>
            </a:r>
          </a:p>
          <a:p>
            <a:r>
              <a:rPr lang="en-US" dirty="0"/>
              <a:t>Every thread in the block must call __</a:t>
            </a:r>
            <a:r>
              <a:rPr lang="en-US" dirty="0" err="1"/>
              <a:t>syncthreads</a:t>
            </a:r>
            <a:r>
              <a:rPr lang="en-US" dirty="0"/>
              <a:t>() from the same logical path.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167CA5-321F-C1BD-5064-48C081D31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78453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1AE798-4CC8-CB63-8565-732B9B9167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498921-B81A-D5F1-8A8E-036E41D62A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29D302-05A5-A0C6-419D-9FFC530D1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</a:t>
            </a:r>
          </a:p>
          <a:p>
            <a:endParaRPr lang="en-US" dirty="0"/>
          </a:p>
          <a:p>
            <a:r>
              <a:rPr lang="en-US" dirty="0"/>
              <a:t>Anyway, __</a:t>
            </a:r>
            <a:r>
              <a:rPr lang="en-US" dirty="0" err="1"/>
              <a:t>syncthreads</a:t>
            </a:r>
            <a:r>
              <a:rPr lang="en-US" dirty="0"/>
              <a:t>() will solve our functional problem, but there’s still a performance concern. </a:t>
            </a:r>
          </a:p>
          <a:p>
            <a:r>
              <a:rPr lang="en-US" dirty="0"/>
              <a:t>Looking back at the </a:t>
            </a:r>
            <a:r>
              <a:rPr lang="en-US" dirty="0" err="1"/>
              <a:t>libcu</a:t>
            </a:r>
            <a:r>
              <a:rPr lang="en-US" dirty="0"/>
              <a:t>++ overview, you’ll notice two different sets of atomic references - one in the </a:t>
            </a:r>
            <a:r>
              <a:rPr lang="en-US" dirty="0" err="1"/>
              <a:t>cuda</a:t>
            </a:r>
            <a:r>
              <a:rPr lang="en-US" dirty="0"/>
              <a:t>::std namespace and another in the </a:t>
            </a:r>
            <a:r>
              <a:rPr lang="en-US" dirty="0" err="1"/>
              <a:t>cuda</a:t>
            </a:r>
            <a:r>
              <a:rPr lang="en-US" dirty="0"/>
              <a:t> namespace. </a:t>
            </a:r>
          </a:p>
          <a:p>
            <a:r>
              <a:rPr lang="en-US" dirty="0"/>
              <a:t>Which naturally raises the question: what’s the difference between the two?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671EDE-482A-EE84-9F97-C02ABBDC90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82668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7DDD9-6A04-C32A-EA81-ECA9FED6E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001311-58C0-CB39-67D3-983FBD6D3C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926047-6857-977F-8688-4AB314D509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cuda</a:t>
            </a:r>
            <a:r>
              <a:rPr lang="en-US" dirty="0"/>
              <a:t>::std::</a:t>
            </a:r>
            <a:r>
              <a:rPr lang="en-US" dirty="0" err="1"/>
              <a:t>atomic_ref</a:t>
            </a:r>
            <a:r>
              <a:rPr lang="en-US" dirty="0"/>
              <a:t> and 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atomic_ref</a:t>
            </a:r>
            <a:r>
              <a:rPr lang="en-US" dirty="0"/>
              <a:t> provide essentially the same interface.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However, 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atomic_ref</a:t>
            </a:r>
            <a:r>
              <a:rPr lang="en-US" dirty="0"/>
              <a:t> extends </a:t>
            </a:r>
            <a:r>
              <a:rPr lang="en-US" dirty="0" err="1"/>
              <a:t>cuda</a:t>
            </a:r>
            <a:r>
              <a:rPr lang="en-US" dirty="0"/>
              <a:t>::std::</a:t>
            </a:r>
            <a:r>
              <a:rPr lang="en-US" dirty="0" err="1"/>
              <a:t>atomic_ref</a:t>
            </a:r>
            <a:r>
              <a:rPr lang="en-US" dirty="0"/>
              <a:t> by adding a </a:t>
            </a:r>
            <a:r>
              <a:rPr lang="en-US" dirty="0" err="1"/>
              <a:t>thread_scope</a:t>
            </a:r>
            <a:r>
              <a:rPr lang="en-US" dirty="0"/>
              <a:t> template parameter.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Choosing the right thread scope can significantly impact performance.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So, let’s take a closer look at what this thread scope is.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FC2E0-74E3-CF9D-0AFB-D626B9151CE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4532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CE3652-6BB4-C7A0-6EC6-5C88EDD9CF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1CD729-6A25-F8AC-B4D1-1CC18EF1F3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F1AC6F4-61C6-1A98-7835-A35DC801E5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</a:t>
            </a:r>
          </a:p>
          <a:p>
            <a:endParaRPr lang="en-US" dirty="0"/>
          </a:p>
          <a:p>
            <a:r>
              <a:rPr lang="en-US" dirty="0"/>
              <a:t>Thread scope represents the set of threads that can synchronize using a given atomic. </a:t>
            </a:r>
          </a:p>
          <a:p>
            <a:r>
              <a:rPr lang="en-US" dirty="0"/>
              <a:t>The scope can be system, device, or block.</a:t>
            </a:r>
          </a:p>
          <a:p>
            <a:r>
              <a:rPr lang="en-US" dirty="0"/>
              <a:t>For instance, all threads are related to each other by `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thread_scope_system</a:t>
            </a:r>
            <a:r>
              <a:rPr lang="en-US" dirty="0"/>
              <a:t>`. </a:t>
            </a:r>
          </a:p>
          <a:p>
            <a:r>
              <a:rPr lang="en-US" dirty="0"/>
              <a:t>This means that a thread from any GPU (say, in a multi-GPU system) can synchronize with any other GPU thread, or even a CPU thread. </a:t>
            </a:r>
          </a:p>
          <a:p>
            <a:r>
              <a:rPr lang="en-US" dirty="0"/>
              <a:t>The `</a:t>
            </a:r>
            <a:r>
              <a:rPr lang="en-US" dirty="0" err="1"/>
              <a:t>cuda</a:t>
            </a:r>
            <a:r>
              <a:rPr lang="en-US" dirty="0"/>
              <a:t>::std::</a:t>
            </a:r>
            <a:r>
              <a:rPr lang="en-US" dirty="0" err="1"/>
              <a:t>atomic_ref</a:t>
            </a:r>
            <a:r>
              <a:rPr lang="en-US" dirty="0"/>
              <a:t>` is actually the same thing as 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atomic_ref</a:t>
            </a:r>
            <a:r>
              <a:rPr lang="en-US" dirty="0"/>
              <a:t> with system scope.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12F8E5-8304-B3E9-926B-C16E310BA6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17285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CD058-F2BB-38CA-78AA-902122808A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660026-D7B7-74D4-B19B-7763D6F482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DA9DA9-2023-6A31-5424-F89EB6650B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</a:t>
            </a:r>
          </a:p>
          <a:p>
            <a:endParaRPr lang="en-US" dirty="0"/>
          </a:p>
          <a:p>
            <a:r>
              <a:rPr lang="en-US" dirty="0"/>
              <a:t>The next is device scope that relates any thread of a given GPU.</a:t>
            </a:r>
          </a:p>
          <a:p>
            <a:r>
              <a:rPr lang="en-US" dirty="0"/>
              <a:t>With this scope, multiple GPUs cannot issue atomics into the same memory location.</a:t>
            </a:r>
          </a:p>
          <a:p>
            <a:r>
              <a:rPr lang="en-US" dirty="0"/>
              <a:t>But since our kernel is running on a single-GPU, device scope is more then enough.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27693-D690-975A-B679-90702EB0E0D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76157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8C099-E19B-DBB5-4663-5E01132D4A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CB4C8D-FAFF-4607-CFC9-EF76D9B45F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5D67BC-8EDA-46E0-5FBB-16F86540A4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</a:t>
            </a:r>
          </a:p>
          <a:p>
            <a:endParaRPr lang="en-US" dirty="0"/>
          </a:p>
          <a:p>
            <a:r>
              <a:rPr lang="en-US" dirty="0"/>
              <a:t>And finally, there’s 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thread_scope_block</a:t>
            </a:r>
            <a:r>
              <a:rPr lang="en-US" dirty="0"/>
              <a:t>, which restricts atomic operations to threads within a single block.</a:t>
            </a:r>
          </a:p>
          <a:p>
            <a:r>
              <a:rPr lang="en-US" dirty="0"/>
              <a:t>In our kernel, this scope is perfect when updating a block’s private histogram, because only threads within that block need to perform atomics on the same memory location.”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C0861C-0208-4585-3D01-40A6C88E39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668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04149E-0617-907F-A73B-BAB193867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1884FB-AE2B-DDC0-09D7-E93CDFFAC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C1A21E-A0D1-C678-D2FC-437E0E995D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do exactly that. </a:t>
            </a:r>
          </a:p>
          <a:p>
            <a:r>
              <a:rPr lang="en-US" dirty="0"/>
              <a:t>On this slide, you’ll see a simple CUDA kernel that iterates over all cells and transforms their indices into new temperatures. </a:t>
            </a:r>
          </a:p>
          <a:p>
            <a:r>
              <a:rPr lang="en-US" dirty="0"/>
              <a:t>Notice the triple-chevron syntax when launching it: the fourth parameter is a CUDA stream. </a:t>
            </a:r>
          </a:p>
          <a:p>
            <a:r>
              <a:rPr lang="en-US" dirty="0"/>
              <a:t>By passing a stream here, we can run this computation asynchronously on the specified stream.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F60959-14C3-9316-CFA6-D8F54086F4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5630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FEFFDB-F8CA-5594-D6E3-ECA16053E4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DC658CF-088B-E207-1D78-C3F89A79C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67FCCA-86C7-1923-F3AC-3D0C479E42E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brings us to the next exercise. </a:t>
            </a:r>
          </a:p>
          <a:p>
            <a:r>
              <a:rPr lang="en-US" dirty="0"/>
              <a:t>This time, you’ll have to use thread block synchronization to make sure all threads updated block histogram before reading it.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 besides that, you’ll have to reduce thread scope of atomic operations to improve performance.</a:t>
            </a:r>
          </a:p>
          <a:p>
            <a:r>
              <a:rPr lang="en-US" dirty="0"/>
              <a:t>For this, you’ll have 8 minutes starting now.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B8478E-C6B5-0384-39AF-332DDF879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0141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28378-56D4-4098-EAD2-51DDA388ED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78B9E70-2AD7-FCFD-CE1F-ABC25DC275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09D768-FEF5-5235-513B-A753AE7896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Time’s up! </a:t>
            </a:r>
          </a:p>
          <a:p>
            <a:r>
              <a:rPr lang="en-US" dirty="0"/>
              <a:t>Let’s review the solution. </a:t>
            </a:r>
          </a:p>
          <a:p>
            <a:r>
              <a:rPr lang="en-US" dirty="0"/>
              <a:t>We started by swapping </a:t>
            </a:r>
            <a:r>
              <a:rPr lang="en-US" dirty="0" err="1"/>
              <a:t>cuda</a:t>
            </a:r>
            <a:r>
              <a:rPr lang="en-US" dirty="0"/>
              <a:t>::std::</a:t>
            </a:r>
            <a:r>
              <a:rPr lang="en-US" dirty="0" err="1"/>
              <a:t>atomic_ref</a:t>
            </a:r>
            <a:r>
              <a:rPr lang="en-US" dirty="0"/>
              <a:t> for 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atomic_ref</a:t>
            </a:r>
            <a:r>
              <a:rPr lang="en-US" dirty="0"/>
              <a:t>. </a:t>
            </a:r>
          </a:p>
          <a:p>
            <a:r>
              <a:rPr lang="en-US" dirty="0"/>
              <a:t>Then, we limited the scope of atomic operations on the block histogram to 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thread_scope_block</a:t>
            </a:r>
            <a:r>
              <a:rPr lang="en-US" dirty="0"/>
              <a:t> and added a thread block synchronization step after those updates. </a:t>
            </a:r>
          </a:p>
          <a:p>
            <a:r>
              <a:rPr lang="en-US" dirty="0"/>
              <a:t>Finally, we used </a:t>
            </a:r>
            <a:r>
              <a:rPr lang="en-US" dirty="0" err="1"/>
              <a:t>cuda</a:t>
            </a:r>
            <a:r>
              <a:rPr lang="en-US" dirty="0"/>
              <a:t>::</a:t>
            </a:r>
            <a:r>
              <a:rPr lang="en-US" dirty="0" err="1"/>
              <a:t>thread_scope_device</a:t>
            </a:r>
            <a:r>
              <a:rPr lang="en-US" dirty="0"/>
              <a:t> for the global increment, since multiple blocks need to update the same memory location. </a:t>
            </a:r>
          </a:p>
          <a:p>
            <a:r>
              <a:rPr lang="en-US" dirty="0"/>
              <a:t>This change brought us from 6 GB/s to 100 GB/s, which is an impressive improvement.</a:t>
            </a:r>
          </a:p>
          <a:p>
            <a:r>
              <a:rPr lang="en-US" dirty="0"/>
              <a:t>That said, we can do even better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40F69C-76CF-7192-8E79-D4349B900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69839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B21AB-09EF-5EB4-8930-2EF61E8414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5C1352-1C43-1AD4-FFA6-55A252EA82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E1094D-9F47-C793-FD79-888DC73FC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before optimizing our histogram kernel even further, let’s revisit what we’ve learned so far.</a:t>
            </a:r>
          </a:p>
          <a:p>
            <a:r>
              <a:rPr lang="en-US" dirty="0"/>
              <a:t>We’ve just covered atomic operations, thread scopes, sub spans, but what about our initial question?</a:t>
            </a:r>
          </a:p>
          <a:p>
            <a:r>
              <a:rPr lang="en-US" dirty="0"/>
              <a:t>Why was thread hierarchy needed in the first place?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A3D3CF-985B-C062-B7DD-87D2862245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019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DBB53-B2E9-7C62-1BB3-FE77051F6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FAC86C-0658-11A4-B274-F8CA7DED5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C7A255-9636-C9E4-B49F-8AEC21930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another look at thread block synchronization, which is only available between threads of a given thread block.</a:t>
            </a:r>
          </a:p>
          <a:p>
            <a:r>
              <a:rPr lang="en-US" dirty="0"/>
              <a:t>This makes different groups of threads not equally capable, hence introducing non-uniformity in thread grouping and thread hierarchy as a result. </a:t>
            </a:r>
          </a:p>
          <a:p>
            <a:r>
              <a:rPr lang="en-US" dirty="0"/>
              <a:t>But </a:t>
            </a:r>
            <a:r>
              <a:rPr lang="en-US" sz="1200" dirty="0"/>
              <a:t>are there any other resources that are only accessible within certain groups of threads?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8918B-B660-6B23-59A1-355F78CC85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373993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CB9DF-24CE-E04D-A44A-7899280E1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704F32D-87D6-18F3-6397-E2FA5767F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5735BB-24E9-63AC-21B8-97823F106A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find out, let’s examine the GPU’s architecture.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GPUs are composed of uniform building blocks called Streaming Multiprocessors, or SMs.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 single GPU can contain hundreds them.</a:t>
            </a:r>
          </a:p>
          <a:p>
            <a:r>
              <a:rPr lang="en-US" dirty="0"/>
              <a:t>Each SM has a lot of cores, but also local L1 cache.</a:t>
            </a:r>
          </a:p>
          <a:p>
            <a:r>
              <a:rPr lang="en-US" dirty="0"/>
              <a:t>The main GPU memory lives outside these SMs, which is why we call it ‘global’ memory.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FAB31D-910A-72E1-4077-50CD810606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41765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C234A4-7820-A818-C0D6-70EA3F6D42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B877F3-34A0-0EC3-9E99-F1C81E7C04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873C7F-5248-918E-C55B-8F76AF0C52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Some features like thread block synchronization are built into the SM hardware.</a:t>
            </a:r>
          </a:p>
          <a:p>
            <a:r>
              <a:rPr lang="en-US" dirty="0"/>
              <a:t>To use these SM-specific features, thread blocks always run entirely on a single SM.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31A167-20E4-25E2-CE25-1F12CACA446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718894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343B67-353C-D160-2BF9-5A6A61E19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AC70C3-0664-9107-DE4F-118870AD1D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B983F8-8C37-2684-9E54-4EDF55F6A8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think about how our histogram kernel maps to this hardware.</a:t>
            </a:r>
          </a:p>
          <a:p>
            <a:r>
              <a:rPr lang="en-US" dirty="0"/>
              <a:t>Each thread block runs on one SM.</a:t>
            </a:r>
          </a:p>
          <a:p>
            <a:r>
              <a:rPr lang="en-US" dirty="0"/>
              <a:t>And block histograms are stored in global memory.</a:t>
            </a:r>
          </a:p>
          <a:p>
            <a:r>
              <a:rPr lang="en-US" dirty="0"/>
              <a:t>Then each thread issues atomics into its block private histogram, which likely go into L2. </a:t>
            </a:r>
          </a:p>
          <a:p>
            <a:r>
              <a:rPr lang="en-US" dirty="0"/>
              <a:t>That’s not very efficient because we don’t actually need to keep these block histograms around once the kernel finishes.</a:t>
            </a:r>
          </a:p>
          <a:p>
            <a:r>
              <a:rPr lang="en-US" dirty="0"/>
              <a:t>They’re just temporary storage. </a:t>
            </a:r>
          </a:p>
          <a:p>
            <a:r>
              <a:rPr lang="en-US" dirty="0"/>
              <a:t>Meanwhile, the L1 cache sits right there on the SM. </a:t>
            </a:r>
          </a:p>
          <a:p>
            <a:r>
              <a:rPr lang="en-US" dirty="0"/>
              <a:t>If we could allocate the block histogram in L1 directly, we’d avoid wasting space in global memory.</a:t>
            </a:r>
          </a:p>
          <a:p>
            <a:r>
              <a:rPr lang="en-US" dirty="0"/>
              <a:t>Besides that, L1 cache seems much closer than global memory, so we’d likely improve performance.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C1B776-0673-F3A9-FBC0-A2E031AA63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84973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D4899B-1760-88D9-5B40-B6E097236B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4CF3A5-197D-D564-3D70-D4FC11DB8A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C9F718-793F-7338-08D2-DFEF2B0E78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Fortunately, we can do exactly that!</a:t>
            </a:r>
          </a:p>
          <a:p>
            <a:r>
              <a:rPr lang="en-US" dirty="0"/>
              <a:t>CUDA provides a software defended cache that’s called shared memory.</a:t>
            </a:r>
          </a:p>
          <a:p>
            <a:r>
              <a:rPr lang="en-US" dirty="0"/>
              <a:t>Shared memory is only accessible within a given thread block and is collocated with L1.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99BC21-A7B1-0A69-87E8-A012230E26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866719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76C2AE-5941-0FEE-E5B6-6FFAD24B1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F734EC-B2C1-EC54-127C-B4F8AEE6AC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B213CD-4B0F-4045-D371-F361269097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allocate shared memory, we simply add the __shared__ specifier to a variable. </a:t>
            </a:r>
          </a:p>
          <a:p>
            <a:r>
              <a:rPr lang="en-US" dirty="0"/>
              <a:t>In the example on the slide, I’m declaring an array of four integers as __shared__.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2DBD1-39E3-13F6-D5D0-6519D15CF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189794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9675D9-9DEC-E80E-800A-8F59D38CA2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3BE1560-65B0-FBE0-ABE5-D55D2C1B48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48FFC7-5689-0C30-BF38-A26EA3FBC8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within a thread block, you can read and write to this array as you normally would. </a:t>
            </a:r>
          </a:p>
          <a:p>
            <a:r>
              <a:rPr lang="en-US" dirty="0"/>
              <a:t>In this example, each thread writes its own index into the corresponding element of the array. </a:t>
            </a:r>
          </a:p>
          <a:p>
            <a:r>
              <a:rPr lang="en-US" dirty="0"/>
              <a:t>Just keep potential data races in mind and use __</a:t>
            </a:r>
            <a:r>
              <a:rPr lang="en-US" dirty="0" err="1"/>
              <a:t>syncthreads</a:t>
            </a:r>
            <a:r>
              <a:rPr lang="en-US" dirty="0"/>
              <a:t>() so that every thread finishes writing before any thread reads the data.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BB0A0B-31C0-46FC-23DA-B7E48C077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5133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B699B-6383-1196-E249-D3A004918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4C5AD6-399A-6903-8746-8C5F648EAF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01904D-8F86-B8F4-5516-D6B80CD549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But as you already know, the GPU doesn’t magically parallelize code on its own!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means, that a single GPU thread is computing each cell in sequence.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Overall, this makes our kernel roughly ten thousand times slower than CUB.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C95EC-593F-CCA5-B8A8-9BA552DDDF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44386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7C2ED0-27E2-5533-E943-D59BA3945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E5C2BB-A58D-92EB-A0CD-9C1EC35B9E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6CE798-504D-8D69-0B99-68A9D631A6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emphasize that this shared array is indeed shared across all threads in a block,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have the first thread print out every value stored in it.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First thread sees the updates from all other threads, and in this case, it prints 0, 1, 2, 3.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FDF7F9-F219-B8FD-5E9A-1CC08D4EF3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7155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640181-226C-20CE-F002-8D91F54A73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CF98CF-F125-172E-3576-930480F17D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9B8FB91-8B63-AB6A-8D54-0CB9AC232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brings us the the next exercise.</a:t>
            </a:r>
          </a:p>
          <a:p>
            <a:r>
              <a:rPr lang="en-US" dirty="0"/>
              <a:t>This time, you’ll have to allocate block histogram in shared memory instead of global one. </a:t>
            </a:r>
          </a:p>
          <a:p>
            <a:r>
              <a:rPr lang="en-US" dirty="0"/>
              <a:t>For this change, you have 5 minutes starting now.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9F0C26-AD7A-A805-FBBE-5FB44A383A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3353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F1AB50-4EEC-ECF0-7660-0F7908F7D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D95542-49E8-9EDC-5B61-A9DE3F83E6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67B7E8-E23B-7F4D-A114-47DE01B695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Time’s up!</a:t>
            </a:r>
          </a:p>
          <a:p>
            <a:r>
              <a:rPr lang="en-US" dirty="0"/>
              <a:t>Let’s take a look at the solution.</a:t>
            </a:r>
          </a:p>
          <a:p>
            <a:r>
              <a:rPr lang="en-US" dirty="0"/>
              <a:t>First, we no longer need block histograms in our kernel signature, so we remove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4FA91-9C86-DB48-FC68-108F1F43D18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31476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D0792-68EA-BF67-2EBD-01DEA41B9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C5F658E-5CC0-ED22-2A94-385513A88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EBEC32-78AD-2693-7F1A-381D78E19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allocate block histogram in shared memory and then initialize it to zero before the first use. </a:t>
            </a:r>
          </a:p>
          <a:p>
            <a:r>
              <a:rPr lang="en-US" dirty="0"/>
              <a:t>After that, we synchronize thread block, to avoid possible data races.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881F41-DF99-3CF4-2E13-CCB43C46B8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16796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F3981B-1DD1-E215-612C-C7765BFA4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D7DB65-FFF8-A9A5-D3C5-679C062C8B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CB8ADC-8CEE-EDC8-1E41-04507E2585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finally, we wrap this shared block histogram in atomic reference, just like before.</a:t>
            </a:r>
          </a:p>
          <a:p>
            <a:r>
              <a:rPr lang="en-US" dirty="0"/>
              <a:t>The rest of the code remains unchanged.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926731-B340-E303-A087-1CC6FF09DA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011473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9D907E-32BA-8D68-72E2-74A9ACBA1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586744-21B4-36A4-34A2-7B099BC80D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AB3231-161D-C4D8-E3F9-F9C04E2D2B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this change brings us to 400 GB/s, leading to about 4x speedup. </a:t>
            </a:r>
          </a:p>
          <a:p>
            <a:r>
              <a:rPr lang="en-US" dirty="0"/>
              <a:t>Finally, our kernel is functional and performant.</a:t>
            </a:r>
          </a:p>
          <a:p>
            <a:r>
              <a:rPr lang="en-US" dirty="0"/>
              <a:t>But we’ve made a higher-level mistake.</a:t>
            </a:r>
          </a:p>
          <a:p>
            <a:r>
              <a:rPr lang="en-US" dirty="0"/>
              <a:t>When we first started using GPUs, we relied on accelerated libraries.</a:t>
            </a:r>
          </a:p>
          <a:p>
            <a:r>
              <a:rPr lang="en-US" dirty="0"/>
              <a:t>But as soon as we started writing our own CUDA kernels, we’ve been implementing everything from scratch.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5F2BFA-7B84-971E-8207-1985667ED2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90064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6E0F46-273B-FDF2-775B-BF757D3FAD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C8847F-0F2C-D663-5534-006BA83CF8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82563A-568A-343D-62BB-94C69AF2E4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Authoring a CUDA kernel doesn’t mean you have to reinvent every algorithm from scratch. </a:t>
            </a:r>
          </a:p>
          <a:p>
            <a:r>
              <a:rPr lang="en-US" dirty="0"/>
              <a:t>CUDA offers a range of cooperative libraries that speed up your kernels and shorten development time. </a:t>
            </a:r>
          </a:p>
          <a:p>
            <a:r>
              <a:rPr lang="en-US" dirty="0"/>
              <a:t>For example, CUB provides general-purpose cooperative algorithms for reductions, prefix sums, and sorting. </a:t>
            </a:r>
          </a:p>
          <a:p>
            <a:r>
              <a:rPr lang="en-US" dirty="0"/>
              <a:t>Meanwhile, </a:t>
            </a:r>
            <a:r>
              <a:rPr lang="en-US" dirty="0" err="1"/>
              <a:t>cuBLASDx</a:t>
            </a:r>
            <a:r>
              <a:rPr lang="en-US" dirty="0"/>
              <a:t> handles cooperative linear algebra functions, and </a:t>
            </a:r>
            <a:r>
              <a:rPr lang="en-US" dirty="0" err="1"/>
              <a:t>cuFFTDx</a:t>
            </a:r>
            <a:r>
              <a:rPr lang="en-US" dirty="0"/>
              <a:t> offers cooperative Fourier Transforms.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D52B8B-9CD4-E8EE-29A4-162CB0B3F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3352243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38AC6-03AD-2439-A414-07BEB402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EBAABE-64F8-5632-CB90-D4F5082E7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15A0B89-62AA-E1B5-37EE-A4524EEC6D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exactly does ‘cooperative’ mean in this context?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125BD-CB9F-57EC-DF8C-7F62089CC7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383360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B1E7E-5930-30E6-B70F-2968060DE9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C384D2-6B1D-4D59-C579-008F31C7FB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D9A84A-0E20-DA07-E5B1-2D50374D11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explain what ‘cooperative’ means, let’s review the types of algorithms we’ve encountered so far. </a:t>
            </a:r>
          </a:p>
          <a:p>
            <a:r>
              <a:rPr lang="en-US" dirty="0"/>
              <a:t>We began with std::sort, which is a serial algorithm. </a:t>
            </a:r>
          </a:p>
          <a:p>
            <a:r>
              <a:rPr lang="en-US" dirty="0"/>
              <a:t>A serial algorithm is both called and executed by a single thread.</a:t>
            </a:r>
          </a:p>
          <a:p>
            <a:r>
              <a:rPr lang="en-US" dirty="0"/>
              <a:t>So, if two different threads each call a serial algorithm, the inputs from one thread can not affect the outputs of the other.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03F0E5-2011-0406-340E-F3D01203EE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277815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CB5B4E-4397-2AA9-2343-31C5899A9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483BBC-BE54-4BD3-7D56-3E1A82EEC8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2192827-219D-9864-B308-7BF295CC02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Cooperative algorithms, on the other hand, are invoked by multiple threads and are executed cooperatively among them. </a:t>
            </a:r>
          </a:p>
          <a:p>
            <a:r>
              <a:rPr lang="en-US" dirty="0"/>
              <a:t>You can imagine the input to these cooperative algorithms as if one large ‘virtual’ array, that just happened to be split across different threads. </a:t>
            </a:r>
          </a:p>
          <a:p>
            <a:r>
              <a:rPr lang="en-US" dirty="0"/>
              <a:t>The same goes for the output. </a:t>
            </a:r>
          </a:p>
          <a:p>
            <a:r>
              <a:rPr lang="en-US" dirty="0"/>
              <a:t>In the example on the slide, a cooperative sort takes elements [1, 3] from the first thread and [2, 4] from the second. </a:t>
            </a:r>
          </a:p>
          <a:p>
            <a:r>
              <a:rPr lang="en-US" dirty="0"/>
              <a:t>After sorting cooperatively, the first thread’s output becomes [1, 2], even though 2 originally came from the second thread.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4FD07B-7FB2-3B0E-AACE-815B1DA9D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60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2983577"/>
            <a:ext cx="19282214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14787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02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9593E9-DD69-D199-66E9-1AD029D358A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7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52BE6DC-8056-4300-771B-1E5A44303562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16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57B6393-4F50-4A15-EF74-3D1B640C0BF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66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AA0DBA4-5237-23C7-05D8-DD9640379CB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3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D74CA92-EF16-40D7-2942-F366FA56461E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3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306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829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856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9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011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6806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355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144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705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900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590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185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224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301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56523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44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33908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02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6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479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green and white&#10;&#10;Description automatically generated">
            <a:extLst>
              <a:ext uri="{FF2B5EF4-FFF2-40B4-BE49-F238E27FC236}">
                <a16:creationId xmlns:a16="http://schemas.microsoft.com/office/drawing/2014/main" id="{F680AE5A-C426-36FD-E875-65C352F89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3866" y="1865236"/>
            <a:ext cx="18476688" cy="59436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9000" b="1" kern="0" cap="none" baseline="0" dirty="0" smtClean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4883584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6933729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8471409" indent="0">
              <a:buFontTx/>
              <a:buNone/>
              <a:defRPr lang="en-US" sz="8000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-1" y="0"/>
            <a:ext cx="566928" cy="74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7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37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6554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44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53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9695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2D35CCE-691B-B7BB-20A2-6CCF6593C860}"/>
              </a:ext>
            </a:extLst>
          </p:cNvPr>
          <p:cNvSpPr txBox="1">
            <a:spLocks/>
          </p:cNvSpPr>
          <p:nvPr userDrawn="1"/>
        </p:nvSpPr>
        <p:spPr>
          <a:xfrm>
            <a:off x="25805098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40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22" r:id="rId3"/>
    <p:sldLayoutId id="2147483718" r:id="rId4"/>
    <p:sldLayoutId id="2147483681" r:id="rId5"/>
    <p:sldLayoutId id="2147483680" r:id="rId6"/>
    <p:sldLayoutId id="2147483682" r:id="rId7"/>
    <p:sldLayoutId id="2147483683" r:id="rId8"/>
    <p:sldLayoutId id="2147483705" r:id="rId9"/>
    <p:sldLayoutId id="2147483685" r:id="rId10"/>
    <p:sldLayoutId id="2147483686" r:id="rId11"/>
    <p:sldLayoutId id="2147483687" r:id="rId12"/>
    <p:sldLayoutId id="2147483691" r:id="rId13"/>
    <p:sldLayoutId id="2147483688" r:id="rId14"/>
    <p:sldLayoutId id="2147483690" r:id="rId15"/>
    <p:sldLayoutId id="2147483689" r:id="rId16"/>
    <p:sldLayoutId id="2147483692" r:id="rId17"/>
    <p:sldLayoutId id="2147483693" r:id="rId18"/>
    <p:sldLayoutId id="2147483709" r:id="rId19"/>
    <p:sldLayoutId id="2147483723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695" r:id="rId29"/>
    <p:sldLayoutId id="2147483721" r:id="rId30"/>
    <p:sldLayoutId id="2147483694" r:id="rId31"/>
    <p:sldLayoutId id="2147483719" r:id="rId32"/>
    <p:sldLayoutId id="2147483724" r:id="rId33"/>
    <p:sldLayoutId id="2147483725" r:id="rId34"/>
    <p:sldLayoutId id="2147483676" r:id="rId35"/>
    <p:sldLayoutId id="2147483684" r:id="rId36"/>
    <p:sldLayoutId id="2147483726" r:id="rId3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NVIDIA Sans" panose="020B0503020203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119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120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12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image" Target="../media/image30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29.png"/><Relationship Id="rId10" Type="http://schemas.openxmlformats.org/officeDocument/2006/relationships/image" Target="../media/image35.png"/><Relationship Id="rId4" Type="http://schemas.openxmlformats.org/officeDocument/2006/relationships/image" Target="../media/image28.png"/><Relationship Id="rId9" Type="http://schemas.openxmlformats.org/officeDocument/2006/relationships/image" Target="../media/image34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40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6.png"/><Relationship Id="rId5" Type="http://schemas.openxmlformats.org/officeDocument/2006/relationships/image" Target="../media/image29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10" Type="http://schemas.openxmlformats.org/officeDocument/2006/relationships/image" Target="../media/image42.png"/><Relationship Id="rId4" Type="http://schemas.openxmlformats.org/officeDocument/2006/relationships/image" Target="../media/image28.png"/><Relationship Id="rId9" Type="http://schemas.openxmlformats.org/officeDocument/2006/relationships/image" Target="../media/image4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6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02156-9001-6A95-971A-DE0885B8DA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C3E022-9CD3-A576-BE1E-0F304A4C10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3200" y="1865313"/>
            <a:ext cx="20864286" cy="5943600"/>
          </a:xfrm>
        </p:spPr>
        <p:txBody>
          <a:bodyPr/>
          <a:lstStyle/>
          <a:p>
            <a:pPr marL="0" marR="0" lvl="0" indent="0" algn="l" defTabSz="2743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56F"/>
              </a:buClr>
              <a:buSzPct val="120000"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VIDIA Sans Medium" panose="020B0603020203020204" pitchFamily="34" charset="0"/>
                <a:ea typeface="+mn-ea"/>
                <a:cs typeface="NVIDIA Sans Medium" panose="020B0603020203020204" pitchFamily="34" charset="0"/>
              </a:rPr>
              <a:t>Implementing New Algorithms with CUDA Kernels</a:t>
            </a:r>
          </a:p>
        </p:txBody>
      </p:sp>
    </p:spTree>
    <p:extLst>
      <p:ext uri="{BB962C8B-B14F-4D97-AF65-F5344CB8AC3E}">
        <p14:creationId xmlns:p14="http://schemas.microsoft.com/office/powerpoint/2010/main" val="2849925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800909-A01D-8BC9-1E71-F04457D037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049785-29F6-7534-170C-78299C709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13" name="Subtitle 9">
            <a:extLst>
              <a:ext uri="{FF2B5EF4-FFF2-40B4-BE49-F238E27FC236}">
                <a16:creationId xmlns:a16="http://schemas.microsoft.com/office/drawing/2014/main" id="{C005E095-35DA-C7F2-C0B0-0636B4A7DA02}"/>
              </a:ext>
            </a:extLst>
          </p:cNvPr>
          <p:cNvSpPr txBox="1">
            <a:spLocks/>
          </p:cNvSpPr>
          <p:nvPr/>
        </p:nvSpPr>
        <p:spPr>
          <a:xfrm>
            <a:off x="25016254" y="12147978"/>
            <a:ext cx="11239731" cy="651909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10 compute steps take:</a:t>
            </a:r>
          </a:p>
          <a:p>
            <a:r>
              <a:rPr lang="en-US" sz="4800"/>
              <a:t>cub:	 		</a:t>
            </a:r>
            <a:r>
              <a:rPr lang="en-US" sz="4800">
                <a:solidFill>
                  <a:schemeClr val="tx2"/>
                </a:solidFill>
              </a:rPr>
              <a:t>0.000043</a:t>
            </a:r>
          </a:p>
          <a:p>
            <a:r>
              <a:rPr lang="en-US" sz="4800"/>
              <a:t>1 thread:		</a:t>
            </a:r>
            <a:r>
              <a:rPr lang="en-US" sz="4800">
                <a:solidFill>
                  <a:srgbClr val="FF0000"/>
                </a:solidFill>
              </a:rPr>
              <a:t>4.15</a:t>
            </a:r>
          </a:p>
          <a:p>
            <a:r>
              <a:rPr lang="en-US" sz="4800"/>
              <a:t>2 threads:		</a:t>
            </a:r>
            <a:r>
              <a:rPr lang="en-US" sz="4800">
                <a:solidFill>
                  <a:srgbClr val="FF0000"/>
                </a:solidFill>
              </a:rPr>
              <a:t>2.6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D64406-85B2-656E-540A-3D7204D25ACA}"/>
              </a:ext>
            </a:extLst>
          </p:cNvPr>
          <p:cNvSpPr txBox="1"/>
          <p:nvPr/>
        </p:nvSpPr>
        <p:spPr>
          <a:xfrm>
            <a:off x="643319" y="3096475"/>
            <a:ext cx="23900772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const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0">
              <a:solidFill>
                <a:srgbClr val="0000FF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 float *out)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simulate(dli::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 *out,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stream)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block_kernel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79039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E8D1F0-315D-0776-E8E5-488AB190C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6903CC-6F37-349E-8200-D6601B00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Algorithms</a:t>
            </a:r>
          </a:p>
        </p:txBody>
      </p:sp>
      <p:pic>
        <p:nvPicPr>
          <p:cNvPr id="2" name="Content Placeholder 11" descr="A diagram of a sort&#10;&#10;Description automatically generated with medium confidence">
            <a:extLst>
              <a:ext uri="{FF2B5EF4-FFF2-40B4-BE49-F238E27FC236}">
                <a16:creationId xmlns:a16="http://schemas.microsoft.com/office/drawing/2014/main" id="{FDD6021D-0A66-C16D-0929-1C428D71C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37534" y="532914"/>
            <a:ext cx="11593386" cy="19508172"/>
          </a:xfrm>
        </p:spPr>
      </p:pic>
      <p:sp>
        <p:nvSpPr>
          <p:cNvPr id="3" name="Content Placeholder 3">
            <a:extLst>
              <a:ext uri="{FF2B5EF4-FFF2-40B4-BE49-F238E27FC236}">
                <a16:creationId xmlns:a16="http://schemas.microsoft.com/office/drawing/2014/main" id="{E195D1D7-3540-DCCA-3C2A-A18897749190}"/>
              </a:ext>
            </a:extLst>
          </p:cNvPr>
          <p:cNvSpPr txBox="1">
            <a:spLocks/>
          </p:cNvSpPr>
          <p:nvPr/>
        </p:nvSpPr>
        <p:spPr>
          <a:xfrm>
            <a:off x="4604607" y="3718559"/>
            <a:ext cx="15773400" cy="14630643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/>
              <a:t>Serial</a:t>
            </a:r>
            <a:endParaRPr lang="en-US" sz="6000"/>
          </a:p>
          <a:p>
            <a:r>
              <a:rPr lang="en-US" sz="6000" b="1">
                <a:solidFill>
                  <a:schemeClr val="accent6"/>
                </a:solidFill>
              </a:rPr>
              <a:t>One thread </a:t>
            </a:r>
            <a:r>
              <a:rPr lang="en-US" sz="6000"/>
              <a:t>invokes algorithm</a:t>
            </a:r>
          </a:p>
          <a:p>
            <a:r>
              <a:rPr lang="en-US" sz="6000" b="1">
                <a:solidFill>
                  <a:schemeClr val="accent6"/>
                </a:solidFill>
              </a:rPr>
              <a:t>One thread </a:t>
            </a:r>
            <a:r>
              <a:rPr lang="en-US" sz="6000"/>
              <a:t>executes algorithm</a:t>
            </a:r>
          </a:p>
          <a:p>
            <a:pPr marL="0" indent="0">
              <a:buNone/>
            </a:pPr>
            <a:endParaRPr lang="en-US" sz="6000"/>
          </a:p>
          <a:p>
            <a:pPr marL="0" indent="0">
              <a:buNone/>
            </a:pPr>
            <a:r>
              <a:rPr lang="en-US" sz="8000"/>
              <a:t>Cooperative</a:t>
            </a:r>
          </a:p>
          <a:p>
            <a:r>
              <a:rPr lang="en-US" sz="6000" b="1">
                <a:solidFill>
                  <a:schemeClr val="tx2"/>
                </a:solidFill>
              </a:rPr>
              <a:t>Many threads </a:t>
            </a:r>
            <a:r>
              <a:rPr lang="en-US" sz="6000"/>
              <a:t>invoke algorithm</a:t>
            </a:r>
          </a:p>
          <a:p>
            <a:r>
              <a:rPr lang="en-US" sz="6000" b="1">
                <a:solidFill>
                  <a:schemeClr val="tx2"/>
                </a:solidFill>
              </a:rPr>
              <a:t>Many threads </a:t>
            </a:r>
            <a:r>
              <a:rPr lang="en-US" sz="6000"/>
              <a:t>execute algorithm</a:t>
            </a:r>
          </a:p>
          <a:p>
            <a:pPr marL="0" indent="0">
              <a:buNone/>
            </a:pPr>
            <a:endParaRPr lang="en-US" sz="6000"/>
          </a:p>
          <a:p>
            <a:pPr marL="0" indent="0">
              <a:buNone/>
            </a:pPr>
            <a:r>
              <a:rPr lang="en-US" sz="8000"/>
              <a:t>Parallel</a:t>
            </a:r>
          </a:p>
          <a:p>
            <a:r>
              <a:rPr lang="en-US" sz="6000" b="1">
                <a:solidFill>
                  <a:schemeClr val="accent6"/>
                </a:solidFill>
              </a:rPr>
              <a:t>One thread </a:t>
            </a:r>
            <a:r>
              <a:rPr lang="en-US" sz="6000"/>
              <a:t>invokes algorithm</a:t>
            </a:r>
          </a:p>
          <a:p>
            <a:r>
              <a:rPr lang="en-US" sz="6000" b="1">
                <a:solidFill>
                  <a:schemeClr val="tx2"/>
                </a:solidFill>
              </a:rPr>
              <a:t>Many threads </a:t>
            </a:r>
            <a:r>
              <a:rPr lang="en-US" sz="6000"/>
              <a:t>execute algorithm</a:t>
            </a:r>
          </a:p>
        </p:txBody>
      </p:sp>
    </p:spTree>
    <p:extLst>
      <p:ext uri="{BB962C8B-B14F-4D97-AF65-F5344CB8AC3E}">
        <p14:creationId xmlns:p14="http://schemas.microsoft.com/office/powerpoint/2010/main" val="270386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1FDBC-C0A6-5737-11C1-E87F06A24F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ubtitle 9">
            <a:extLst>
              <a:ext uri="{FF2B5EF4-FFF2-40B4-BE49-F238E27FC236}">
                <a16:creationId xmlns:a16="http://schemas.microsoft.com/office/drawing/2014/main" id="{A33474BB-DCF9-2F67-F9F8-5CC2988536F8}"/>
              </a:ext>
            </a:extLst>
          </p:cNvPr>
          <p:cNvSpPr txBox="1">
            <a:spLocks/>
          </p:cNvSpPr>
          <p:nvPr/>
        </p:nvSpPr>
        <p:spPr>
          <a:xfrm>
            <a:off x="2514600" y="7621907"/>
            <a:ext cx="14173200" cy="674370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Cooperative algorithms frequently need shared memory for inter-thread communication</a:t>
            </a:r>
          </a:p>
          <a:p>
            <a:endParaRPr lang="en-US" sz="4800"/>
          </a:p>
          <a:p>
            <a:r>
              <a:rPr lang="en-US" sz="4800"/>
              <a:t>All threads of a block are expected to participate in block-level cooperative algorithm</a:t>
            </a:r>
          </a:p>
          <a:p>
            <a:endParaRPr lang="en-US" sz="4800"/>
          </a:p>
          <a:p>
            <a:r>
              <a:rPr lang="en-US" sz="4800"/>
              <a:t>Sometimes output is valid only in main thread</a:t>
            </a:r>
          </a:p>
          <a:p>
            <a:endParaRPr lang="en-US" sz="4800"/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7278C11F-06C4-253D-0197-7A70B4067C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Mental Model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9B6D9400-3663-A16B-FD54-112FE6E54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9955" y="3105148"/>
            <a:ext cx="13855120" cy="1577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844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A53E9F-1E6E-B5D7-0B8E-03338F0A03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DAA6B015-4BED-02CE-FCAC-F987E33D3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CUB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62DD146-10ED-78E9-1A56-9BBB2AF424BE}"/>
              </a:ext>
            </a:extLst>
          </p:cNvPr>
          <p:cNvSpPr txBox="1"/>
          <p:nvPr/>
        </p:nvSpPr>
        <p:spPr>
          <a:xfrm>
            <a:off x="7879577" y="5455355"/>
            <a:ext cx="2081684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template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&lt;</a:t>
            </a:r>
            <a:r>
              <a:rPr lang="en-US" sz="4400" b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typename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int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BlockDimX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&gt;</a:t>
            </a:r>
          </a:p>
          <a:p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struct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BlockReduce</a:t>
            </a:r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{</a:t>
            </a:r>
            <a:endParaRPr lang="en-US" sz="4400" b="0">
              <a:solidFill>
                <a:srgbClr val="0000FF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</a:rPr>
              <a:t>  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struct 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TempStorage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{ ... };</a:t>
            </a:r>
          </a:p>
          <a:p>
            <a:endParaRPr lang="en-US" sz="4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 __device__ </a:t>
            </a:r>
            <a:r>
              <a:rPr lang="en-US" sz="4400" b="0" err="1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BlockReduce</a:t>
            </a:r>
            <a:r>
              <a:rPr lang="en-US" sz="4400" b="0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4400" b="0" err="1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TempStorage</a:t>
            </a:r>
            <a:r>
              <a:rPr lang="en-US" sz="4400" b="0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&amp; </a:t>
            </a:r>
            <a:r>
              <a:rPr lang="en-US" sz="4400" b="0" err="1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temp_storage</a:t>
            </a:r>
            <a:r>
              <a:rPr lang="en-US" sz="4400" b="0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{ ... }</a:t>
            </a:r>
          </a:p>
          <a:p>
            <a:endParaRPr lang="en-US" sz="4400" b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 __device__ T Sum(T input) { return</a:t>
            </a:r>
            <a:r>
              <a:rPr lang="en-US" sz="44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</a:rPr>
              <a:t> ...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; }</a:t>
            </a:r>
          </a:p>
          <a:p>
            <a:r>
              <a:rPr lang="en-US" sz="4400">
                <a:solidFill>
                  <a:srgbClr val="3B3B3B"/>
                </a:solidFill>
                <a:latin typeface="Roboto Mono" pitchFamily="49" charset="0"/>
                <a:ea typeface="Roboto Mono" pitchFamily="49" charset="0"/>
              </a:rPr>
              <a:t>}</a:t>
            </a:r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9321DE3D-EF4F-8B3D-4DF5-24E3EDA8B1A9}"/>
              </a:ext>
            </a:extLst>
          </p:cNvPr>
          <p:cNvSpPr txBox="1">
            <a:spLocks/>
          </p:cNvSpPr>
          <p:nvPr/>
        </p:nvSpPr>
        <p:spPr>
          <a:xfrm>
            <a:off x="6587737" y="12863690"/>
            <a:ext cx="23400522" cy="704356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Unlike traditional function-oriented interfaces, CUB exposes its cooperative algorithms as templated structs</a:t>
            </a:r>
          </a:p>
          <a:p>
            <a:endParaRPr lang="en-US" sz="4800" dirty="0"/>
          </a:p>
          <a:p>
            <a:r>
              <a:rPr lang="en-US" sz="4800" dirty="0"/>
              <a:t>Template parameters used to specialize algorithms for the problem at hands:</a:t>
            </a:r>
          </a:p>
          <a:p>
            <a:pPr lvl="1"/>
            <a:r>
              <a:rPr lang="en-US" sz="4400" dirty="0"/>
              <a:t>data type (int, float, etc.)</a:t>
            </a:r>
          </a:p>
          <a:p>
            <a:pPr lvl="1"/>
            <a:r>
              <a:rPr lang="en-US" sz="4400" dirty="0"/>
              <a:t>number of threads in the thread block</a:t>
            </a:r>
          </a:p>
          <a:p>
            <a:pPr lvl="1"/>
            <a:r>
              <a:rPr lang="en-US" sz="4400" dirty="0"/>
              <a:t>grain size (number of items per thread)</a:t>
            </a:r>
          </a:p>
          <a:p>
            <a:pPr lvl="1"/>
            <a:r>
              <a:rPr lang="en-US" sz="4400" dirty="0"/>
              <a:t>etc.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316255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DF8E11-BA6F-E0D2-EF5F-9E06EF918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83C08068-8036-2DE4-0EEA-86A6A39CE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CUB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415F6A-18D8-181B-E35E-71B2AF6C5E89}"/>
              </a:ext>
            </a:extLst>
          </p:cNvPr>
          <p:cNvSpPr txBox="1"/>
          <p:nvPr/>
        </p:nvSpPr>
        <p:spPr>
          <a:xfrm>
            <a:off x="7879577" y="5455355"/>
            <a:ext cx="2081684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template &lt;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typename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T, int 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BlockDimX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&gt;</a:t>
            </a: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struct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cub::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BlockReduce</a:t>
            </a:r>
            <a:endParaRPr lang="en-US" sz="4400" b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{</a:t>
            </a:r>
          </a:p>
          <a:p>
            <a:r>
              <a:rPr lang="en-US" sz="4400">
                <a:solidFill>
                  <a:srgbClr val="0000FF"/>
                </a:solidFill>
                <a:latin typeface="Roboto Mono" pitchFamily="49" charset="0"/>
                <a:ea typeface="Roboto Mono" pitchFamily="49" charset="0"/>
              </a:rPr>
              <a:t>  </a:t>
            </a:r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struct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TempStorage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{ ... };</a:t>
            </a:r>
          </a:p>
          <a:p>
            <a:endParaRPr lang="en-US" sz="4400">
              <a:solidFill>
                <a:srgbClr val="3B3B3B"/>
              </a:solidFill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  __device__ </a:t>
            </a:r>
            <a:r>
              <a:rPr lang="en-US" sz="44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BlockReduce</a:t>
            </a:r>
            <a:r>
              <a:rPr lang="en-US" sz="4400" b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4400" b="0" err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TempStorage</a:t>
            </a:r>
            <a:r>
              <a:rPr lang="en-US" sz="4400" b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4400" b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4400" b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temp_storage</a:t>
            </a:r>
            <a:r>
              <a:rPr lang="en-US" sz="4400" b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{ ... }</a:t>
            </a:r>
          </a:p>
          <a:p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 __device__ T Sum(T input) { return</a:t>
            </a:r>
            <a:r>
              <a:rPr lang="en-US" sz="44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</a:rPr>
              <a:t> ...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; }</a:t>
            </a:r>
          </a:p>
          <a:p>
            <a:r>
              <a:rPr lang="en-US" sz="44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</a:rPr>
              <a:t>}</a:t>
            </a:r>
            <a:endParaRPr lang="en-US" sz="4400" b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8B0E6C14-C7CB-51C8-7754-8F66BF21BA77}"/>
              </a:ext>
            </a:extLst>
          </p:cNvPr>
          <p:cNvSpPr txBox="1">
            <a:spLocks/>
          </p:cNvSpPr>
          <p:nvPr/>
        </p:nvSpPr>
        <p:spPr>
          <a:xfrm>
            <a:off x="6686550" y="12925780"/>
            <a:ext cx="24993600" cy="557177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Nested </a:t>
            </a:r>
            <a:r>
              <a:rPr lang="en-US" sz="4800" b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TempStorage</a:t>
            </a:r>
            <a:r>
              <a:rPr lang="en-US" sz="4800" dirty="0"/>
              <a:t> type provides type of temporary storage needed by cooperative algorithm for thread communication</a:t>
            </a:r>
          </a:p>
          <a:p>
            <a:endParaRPr lang="en-US" sz="4800" dirty="0"/>
          </a:p>
          <a:p>
            <a:r>
              <a:rPr lang="en-US" sz="4800" dirty="0"/>
              <a:t>Instance of this type has to be allocated in shared memory</a:t>
            </a:r>
          </a:p>
          <a:p>
            <a:endParaRPr lang="en-US" sz="4800" dirty="0"/>
          </a:p>
          <a:p>
            <a:r>
              <a:rPr lang="en-US" sz="4800" b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TempStorage</a:t>
            </a:r>
            <a:r>
              <a:rPr lang="en-US" sz="4800" b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800" dirty="0"/>
              <a:t>allocation must be provided to construct an instance of the algorithm </a:t>
            </a:r>
          </a:p>
          <a:p>
            <a:endParaRPr lang="en-US" sz="4800" dirty="0"/>
          </a:p>
          <a:p>
            <a:endParaRPr lang="en-US" sz="4800" dirty="0"/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700315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2A13CF-D191-08EB-B747-A3509EA82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4B85A520-14E6-7523-6C7A-BD29B908C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CUB Interface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45477F2-796E-AC8C-7FE9-DE6E32F2E314}"/>
              </a:ext>
            </a:extLst>
          </p:cNvPr>
          <p:cNvSpPr txBox="1"/>
          <p:nvPr/>
        </p:nvSpPr>
        <p:spPr>
          <a:xfrm>
            <a:off x="7879577" y="5455355"/>
            <a:ext cx="20816843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template &lt;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typename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T, int 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BlockDimX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&gt;</a:t>
            </a: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struct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cub::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BlockReduce</a:t>
            </a:r>
            <a:endParaRPr lang="en-US" sz="4400" b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{</a:t>
            </a:r>
          </a:p>
          <a:p>
            <a:r>
              <a:rPr lang="en-US" sz="44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</a:rPr>
              <a:t>  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struct 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TempStorage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{ ... };</a:t>
            </a:r>
          </a:p>
          <a:p>
            <a:endParaRPr lang="en-US" sz="4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 __device__ </a:t>
            </a:r>
            <a:r>
              <a:rPr lang="en-US" sz="4400" b="0" err="1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BlockReduce</a:t>
            </a:r>
            <a:r>
              <a:rPr lang="en-US" sz="4400" b="0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4400" b="0" err="1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TempStorage</a:t>
            </a:r>
            <a:r>
              <a:rPr lang="en-US" sz="4400" b="0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&amp; </a:t>
            </a:r>
            <a:r>
              <a:rPr lang="en-US" sz="4400" b="0" err="1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temp_storage</a:t>
            </a:r>
            <a:r>
              <a:rPr lang="en-US" sz="4400" b="0">
                <a:solidFill>
                  <a:schemeClr val="accent5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{ ... }</a:t>
            </a:r>
          </a:p>
          <a:p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 </a:t>
            </a:r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__device__ </a:t>
            </a: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Sum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input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) { </a:t>
            </a:r>
            <a:r>
              <a:rPr lang="en-US" sz="4400" b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</a:rPr>
              <a:t>return</a:t>
            </a:r>
            <a:r>
              <a:rPr lang="en-US" sz="4400">
                <a:solidFill>
                  <a:srgbClr val="3B3B3B"/>
                </a:solidFill>
                <a:latin typeface="Roboto Mono" pitchFamily="49" charset="0"/>
                <a:ea typeface="Roboto Mono" pitchFamily="49" charset="0"/>
              </a:rPr>
              <a:t> ...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; }</a:t>
            </a:r>
          </a:p>
          <a:p>
            <a:r>
              <a:rPr lang="en-US" sz="44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</a:rPr>
              <a:t>}</a:t>
            </a:r>
            <a:endParaRPr lang="en-US" sz="4400" b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67312E82-4596-6564-7C98-C04EBA07BF09}"/>
              </a:ext>
            </a:extLst>
          </p:cNvPr>
          <p:cNvSpPr txBox="1">
            <a:spLocks/>
          </p:cNvSpPr>
          <p:nvPr/>
        </p:nvSpPr>
        <p:spPr>
          <a:xfrm>
            <a:off x="6543672" y="12925780"/>
            <a:ext cx="23488652" cy="113312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Member functions represent different flavors of a given cooperative algorithms</a:t>
            </a:r>
          </a:p>
          <a:p>
            <a:endParaRPr lang="en-US" sz="4800"/>
          </a:p>
          <a:p>
            <a:endParaRPr lang="en-US" sz="4800"/>
          </a:p>
          <a:p>
            <a:endParaRPr lang="en-US" sz="4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D27D334-7DAB-AF00-CAC2-76B5D0C850C7}"/>
              </a:ext>
            </a:extLst>
          </p:cNvPr>
          <p:cNvSpPr txBox="1"/>
          <p:nvPr/>
        </p:nvSpPr>
        <p:spPr>
          <a:xfrm>
            <a:off x="7879577" y="15343016"/>
            <a:ext cx="25775336" cy="2328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__shared__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BlockReduce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4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&gt;::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TempStorage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storage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block_sum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BlockReduce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4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&gt;(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storage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).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Sum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010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452A6-4C78-4B33-9C6D-9C26219E8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A3C13602-07D6-62C9-A671-F5E56242D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CUB Interface</a:t>
            </a: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E57F2CC8-729E-7C19-C26E-C5BB1DCDCD66}"/>
              </a:ext>
            </a:extLst>
          </p:cNvPr>
          <p:cNvSpPr txBox="1">
            <a:spLocks/>
          </p:cNvSpPr>
          <p:nvPr/>
        </p:nvSpPr>
        <p:spPr>
          <a:xfrm>
            <a:off x="21193122" y="8683282"/>
            <a:ext cx="14392278" cy="6004268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US" sz="4800"/>
              <a:t>Allocate temporary storage in shared memory</a:t>
            </a:r>
          </a:p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endParaRPr lang="en-US" sz="4800"/>
          </a:p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US" sz="4800"/>
              <a:t>Construct an instance of the algorithm</a:t>
            </a:r>
          </a:p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endParaRPr lang="en-US" sz="4800"/>
          </a:p>
          <a:p>
            <a:pPr marL="914400" indent="-914400">
              <a:lnSpc>
                <a:spcPct val="100000"/>
              </a:lnSpc>
              <a:buFont typeface="+mj-lt"/>
              <a:buAutoNum type="arabicPeriod"/>
            </a:pPr>
            <a:r>
              <a:rPr lang="en-US" sz="4800"/>
              <a:t>Invoke method of the algorithm instance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CDDE0D-77E7-097E-AB0B-191D51A71FC2}"/>
              </a:ext>
            </a:extLst>
          </p:cNvPr>
          <p:cNvSpPr txBox="1"/>
          <p:nvPr/>
        </p:nvSpPr>
        <p:spPr>
          <a:xfrm>
            <a:off x="1154927" y="8683282"/>
            <a:ext cx="19742923" cy="5447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__shared__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BlockReduce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4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&gt;::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TempStorage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storage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endParaRPr lang="en-US" sz="4400" kern="0">
              <a:solidFill>
                <a:srgbClr val="3B3B3B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endParaRPr lang="en-US" sz="4400" kern="0">
              <a:solidFill>
                <a:srgbClr val="3B3B3B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BlockReduce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4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&gt; </a:t>
            </a:r>
            <a:r>
              <a:rPr lang="en-US" sz="4400" kern="0">
                <a:solidFill>
                  <a:srgbClr val="0070C1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reducer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storage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  <a:endParaRPr lang="en-US" sz="4400" kern="0">
              <a:solidFill>
                <a:srgbClr val="3B3B3B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block_sum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= </a:t>
            </a:r>
            <a:r>
              <a:rPr lang="en-US" sz="4400" kern="0" err="1">
                <a:solidFill>
                  <a:srgbClr val="0070C1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reducer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Sum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75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B83A35-B654-FEC9-C0C8-34654CCB1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D96369E7-31C2-4103-BA80-40D2D1124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CUB Block-Level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3A5A119-9129-6635-8AF3-09BF9CA1CDB0}"/>
              </a:ext>
            </a:extLst>
          </p:cNvPr>
          <p:cNvSpPr txBox="1"/>
          <p:nvPr/>
        </p:nvSpPr>
        <p:spPr>
          <a:xfrm>
            <a:off x="20250150" y="6733106"/>
            <a:ext cx="12382500" cy="743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BlockRadixRank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BlockReduce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BlockRunLengthDecode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BlockScan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BlockShuffle</a:t>
            </a:r>
            <a:endParaRPr lang="en-US" sz="5400" kern="0" dirty="0">
              <a:solidFill>
                <a:srgbClr val="267F99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BlockStore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5560FC-BFFB-878E-7BDB-FBFFEA4DA0E6}"/>
              </a:ext>
            </a:extLst>
          </p:cNvPr>
          <p:cNvSpPr txBox="1"/>
          <p:nvPr/>
        </p:nvSpPr>
        <p:spPr>
          <a:xfrm>
            <a:off x="3943350" y="6733106"/>
            <a:ext cx="12382500" cy="743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BlockDiscontinuity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BlockExchange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BlockHistogram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BlockLoad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BlockMergeSort</a:t>
            </a:r>
            <a:endParaRPr lang="en-US" sz="5400" kern="0" dirty="0">
              <a:solidFill>
                <a:srgbClr val="267F99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BlockRadixSort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30A9281F-58CE-D736-E577-BDF55196F782}"/>
              </a:ext>
            </a:extLst>
          </p:cNvPr>
          <p:cNvSpPr txBox="1">
            <a:spLocks/>
          </p:cNvSpPr>
          <p:nvPr/>
        </p:nvSpPr>
        <p:spPr>
          <a:xfrm>
            <a:off x="7700961" y="17383480"/>
            <a:ext cx="21174078" cy="113312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CUB provides many general-purpose algorithms at thread block level</a:t>
            </a:r>
          </a:p>
          <a:p>
            <a:endParaRPr lang="en-US" sz="4800"/>
          </a:p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235480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6E9CE-5F59-4A3E-C8E5-431BD95A0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3AB46EC9-EE03-88A1-9639-756B06BBE7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CUB Block-Level Algorithms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0CD37B-5018-2895-2A3C-80321296F663}"/>
              </a:ext>
            </a:extLst>
          </p:cNvPr>
          <p:cNvSpPr txBox="1"/>
          <p:nvPr/>
        </p:nvSpPr>
        <p:spPr>
          <a:xfrm>
            <a:off x="20250150" y="6733106"/>
            <a:ext cx="12382500" cy="743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BlockRadixRank</a:t>
            </a:r>
            <a:endParaRPr lang="en-US" sz="5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BlockReduce</a:t>
            </a:r>
            <a:endParaRPr lang="en-US" sz="5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BlockRunLengthDecode</a:t>
            </a:r>
            <a:endParaRPr lang="en-US" sz="5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BlockScan</a:t>
            </a:r>
            <a:endParaRPr lang="en-US" sz="5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BlockShuffle</a:t>
            </a:r>
            <a:endParaRPr lang="en-US" sz="5400" kern="0" dirty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BlockStore</a:t>
            </a:r>
            <a:endParaRPr lang="en-US" sz="5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FCE92E-7AE1-C3B3-510C-FB0AB136A690}"/>
              </a:ext>
            </a:extLst>
          </p:cNvPr>
          <p:cNvSpPr txBox="1"/>
          <p:nvPr/>
        </p:nvSpPr>
        <p:spPr>
          <a:xfrm>
            <a:off x="3943350" y="6733106"/>
            <a:ext cx="12382500" cy="7430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BlockDiscontinuity</a:t>
            </a:r>
            <a:endParaRPr lang="en-US" sz="5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BlockExchange</a:t>
            </a:r>
            <a:endParaRPr lang="en-US" sz="5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BlockHistogram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BlockLoad</a:t>
            </a:r>
            <a:endParaRPr lang="en-US" sz="5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BlockMergeSort</a:t>
            </a:r>
            <a:endParaRPr lang="en-US" sz="5400" kern="0" dirty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BlockRadixSort</a:t>
            </a:r>
            <a:endParaRPr lang="en-US" sz="5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8A27D8F3-ABB9-E51F-9240-FD6B4AB9421B}"/>
              </a:ext>
            </a:extLst>
          </p:cNvPr>
          <p:cNvSpPr txBox="1">
            <a:spLocks/>
          </p:cNvSpPr>
          <p:nvPr/>
        </p:nvSpPr>
        <p:spPr>
          <a:xfrm>
            <a:off x="7700961" y="17383480"/>
            <a:ext cx="21174078" cy="113312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chemeClr val="accent5"/>
                </a:solidFill>
              </a:rPr>
              <a:t>CUB provides many general-purpose algorithms at thread block level</a:t>
            </a:r>
          </a:p>
          <a:p>
            <a:endParaRPr lang="en-US" sz="4800">
              <a:solidFill>
                <a:schemeClr val="accent5"/>
              </a:solidFill>
            </a:endParaRPr>
          </a:p>
          <a:p>
            <a:endParaRPr lang="en-US" sz="48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066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8D298-3B93-2B6C-DBDB-CC06C15E0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3">
            <a:extLst>
              <a:ext uri="{FF2B5EF4-FFF2-40B4-BE49-F238E27FC236}">
                <a16:creationId xmlns:a16="http://schemas.microsoft.com/office/drawing/2014/main" id="{672E56F1-6ECA-4BD9-DB3F-5F440DF1F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CUB Block-Level Algorithms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96B6DC-7758-FC1D-4318-904DBF366F18}"/>
              </a:ext>
            </a:extLst>
          </p:cNvPr>
          <p:cNvSpPr txBox="1"/>
          <p:nvPr/>
        </p:nvSpPr>
        <p:spPr>
          <a:xfrm>
            <a:off x="2848903" y="3254305"/>
            <a:ext cx="30878193" cy="140653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template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</a:t>
            </a:r>
          </a:p>
          <a:p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typename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r>
              <a:rPr lang="en-US" sz="44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															</a:t>
            </a:r>
            <a:r>
              <a:rPr lang="en-US" sz="48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 t</a:t>
            </a:r>
            <a:r>
              <a:rPr lang="en-US" sz="4800">
                <a:solidFill>
                  <a:schemeClr val="bg1"/>
                </a:solidFill>
              </a:rPr>
              <a:t>ype of histogram bins (</a:t>
            </a:r>
            <a:r>
              <a:rPr lang="en-US" sz="48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800">
                <a:solidFill>
                  <a:schemeClr val="bg1"/>
                </a:solidFill>
              </a:rPr>
              <a:t>)</a:t>
            </a:r>
            <a:endParaRPr lang="en-US" sz="48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													</a:t>
            </a:r>
            <a:r>
              <a:rPr lang="en-US" sz="48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 </a:t>
            </a:r>
            <a:r>
              <a:rPr lang="en-US" sz="4800" kern="0">
                <a:solidFill>
                  <a:schemeClr val="bg1"/>
                </a:solidFill>
                <a:ea typeface="Roboto Mono" pitchFamily="49" charset="0"/>
                <a:cs typeface="Times New Roman" panose="02020603050405020304" pitchFamily="18" charset="0"/>
              </a:rPr>
              <a:t>number of threads in a thread block</a:t>
            </a:r>
            <a:endParaRPr lang="en-US" sz="4400" kern="100">
              <a:effectLst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ItemsPerThread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r>
              <a:rPr lang="en-US" sz="44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								</a:t>
            </a:r>
            <a:r>
              <a:rPr lang="en-US" sz="48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 </a:t>
            </a:r>
            <a:r>
              <a:rPr lang="en-US" sz="4800" kern="0">
                <a:solidFill>
                  <a:schemeClr val="bg1"/>
                </a:solidFill>
                <a:ea typeface="Roboto Mono" pitchFamily="49" charset="0"/>
                <a:cs typeface="Times New Roman" panose="02020603050405020304" pitchFamily="18" charset="0"/>
              </a:rPr>
              <a:t>number of bins in each thread</a:t>
            </a:r>
            <a:endParaRPr lang="en-US" sz="48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r>
              <a:rPr lang="en-US" sz="44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																</a:t>
            </a:r>
            <a:r>
              <a:rPr lang="en-US" sz="48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 </a:t>
            </a:r>
            <a:r>
              <a:rPr lang="en-US" sz="4800" kern="0">
                <a:solidFill>
                  <a:schemeClr val="bg1"/>
                </a:solidFill>
                <a:ea typeface="Roboto Mono" pitchFamily="49" charset="0"/>
                <a:cs typeface="Times New Roman" panose="02020603050405020304" pitchFamily="18" charset="0"/>
              </a:rPr>
              <a:t>number of bins in the histogram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BlockHistogramAlgorithm</a:t>
            </a:r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			</a:t>
            </a:r>
            <a:r>
              <a:rPr lang="en-US" sz="48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 </a:t>
            </a:r>
            <a:r>
              <a:rPr lang="en-US" sz="4800" kern="0">
                <a:solidFill>
                  <a:schemeClr val="bg1"/>
                </a:solidFill>
                <a:ea typeface="Roboto Mono" pitchFamily="49" charset="0"/>
                <a:cs typeface="Times New Roman" panose="02020603050405020304" pitchFamily="18" charset="0"/>
              </a:rPr>
              <a:t>algorithm for histogram implementation</a:t>
            </a:r>
            <a:endParaRPr lang="en-US" sz="4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Algorithm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BLOCK_HISTO_SORT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class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BlockHistogram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struct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TempStorage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 ... };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__device__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TempStorage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&amp;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temp_storage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r>
              <a:rPr lang="en-US" sz="4400" kern="100"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10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 ...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template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typename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CounterT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__device__ 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&amp;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items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)[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ITEMS_PER_THREAD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],		</a:t>
            </a:r>
            <a:r>
              <a:rPr lang="en-US" sz="48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 </a:t>
            </a:r>
            <a:r>
              <a:rPr lang="en-US" sz="4800">
                <a:solidFill>
                  <a:schemeClr val="bg1"/>
                </a:solidFill>
              </a:rPr>
              <a:t>thread bins</a:t>
            </a:r>
            <a:endParaRPr lang="en-US" sz="4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            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CounterT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</a:t>
            </a:r>
            <a:r>
              <a:rPr lang="en-US" sz="4400" kern="10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					</a:t>
            </a:r>
            <a:r>
              <a:rPr lang="en-US" sz="48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 </a:t>
            </a:r>
            <a:r>
              <a:rPr lang="en-US" sz="4800">
                <a:solidFill>
                  <a:schemeClr val="bg1"/>
                </a:solidFill>
              </a:rPr>
              <a:t>block histogram (in shared memory)</a:t>
            </a:r>
            <a:endParaRPr lang="en-US" sz="4800" kern="100"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 ...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41A836D4-68F2-A161-83B9-2974A57DFDA7}"/>
              </a:ext>
            </a:extLst>
          </p:cNvPr>
          <p:cNvSpPr txBox="1">
            <a:spLocks/>
          </p:cNvSpPr>
          <p:nvPr/>
        </p:nvSpPr>
        <p:spPr>
          <a:xfrm>
            <a:off x="8879679" y="18059398"/>
            <a:ext cx="18816640" cy="113312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kern="0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48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8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BlockHistogram</a:t>
            </a:r>
            <a:r>
              <a:rPr lang="en-US" sz="4800" kern="0">
                <a:solidFill>
                  <a:schemeClr val="bg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8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800"/>
              <a:t> initializes shared histogram and incorporates bin indices provides by each thread </a:t>
            </a:r>
          </a:p>
          <a:p>
            <a:endParaRPr lang="en-US" sz="4800"/>
          </a:p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414625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7A9BF-5094-8400-C442-E87B8946B6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AB6AC34-E13F-19E5-CC79-040C2D54F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Use Cooperative Histogram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E2D1CDE-5F34-0E98-BD7C-7D3751DD97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8 minutes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4EEECB2-0A86-1A57-1C53-7CABC047F950}"/>
              </a:ext>
            </a:extLst>
          </p:cNvPr>
          <p:cNvSpPr txBox="1"/>
          <p:nvPr/>
        </p:nvSpPr>
        <p:spPr>
          <a:xfrm>
            <a:off x="7159752" y="6345936"/>
            <a:ext cx="22244642" cy="1092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__shared__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int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cell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=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blockIdx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.x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*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blockDim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.x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+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threadIdx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.x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;</a:t>
            </a:r>
          </a:p>
          <a:p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int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bins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[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1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] 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=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{</a:t>
            </a:r>
            <a:r>
              <a:rPr lang="en-US" sz="4400" b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static_cast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&lt;</a:t>
            </a:r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int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&gt;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temperatures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[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cell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] 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/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10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)};</a:t>
            </a:r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thread_scope_block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...</a:t>
            </a:r>
            <a:endParaRPr lang="en-US" sz="4400" b="1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905AA6-D54F-736F-D959-3FFE0D846F66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 dirty="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03.06-Cooperative-Algorithms/03.06.02-Exercise-Cooperative-Histogram.ipynb</a:t>
            </a: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83D25705-882E-B361-E7B4-AED8961FFBF0}"/>
              </a:ext>
            </a:extLst>
          </p:cNvPr>
          <p:cNvSpPr txBox="1">
            <a:spLocks/>
          </p:cNvSpPr>
          <p:nvPr/>
        </p:nvSpPr>
        <p:spPr>
          <a:xfrm>
            <a:off x="7537629" y="4262114"/>
            <a:ext cx="21490702" cy="91387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6000"/>
              <a:t>Use </a:t>
            </a:r>
            <a:r>
              <a:rPr lang="en-US" sz="60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</a:t>
            </a:r>
            <a:r>
              <a:rPr lang="en-US" sz="60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60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BlockHistogram</a:t>
            </a:r>
            <a:r>
              <a:rPr lang="en-US" sz="6000"/>
              <a:t> to compute block histogram</a:t>
            </a:r>
          </a:p>
        </p:txBody>
      </p:sp>
    </p:spTree>
    <p:extLst>
      <p:ext uri="{BB962C8B-B14F-4D97-AF65-F5344CB8AC3E}">
        <p14:creationId xmlns:p14="http://schemas.microsoft.com/office/powerpoint/2010/main" val="293530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D83B3-DF5F-D429-72AF-C86D58C7C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5C8B102-6229-7DEC-AF0E-236272407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511343DB-E0AE-D114-2B22-8C70194CAB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03" y="4479028"/>
            <a:ext cx="20447778" cy="15618323"/>
          </a:xfrm>
          <a:prstGeom prst="rect">
            <a:avLst/>
          </a:prstGeom>
        </p:spPr>
      </p:pic>
      <p:sp>
        <p:nvSpPr>
          <p:cNvPr id="9" name="Subtitle 9">
            <a:extLst>
              <a:ext uri="{FF2B5EF4-FFF2-40B4-BE49-F238E27FC236}">
                <a16:creationId xmlns:a16="http://schemas.microsoft.com/office/drawing/2014/main" id="{D34EE090-0134-3AD1-7F1F-69F31387881D}"/>
              </a:ext>
            </a:extLst>
          </p:cNvPr>
          <p:cNvSpPr txBox="1">
            <a:spLocks/>
          </p:cNvSpPr>
          <p:nvPr/>
        </p:nvSpPr>
        <p:spPr>
          <a:xfrm>
            <a:off x="1968300" y="11895984"/>
            <a:ext cx="14144911" cy="363356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CUDA extends device code with a few variables:</a:t>
            </a:r>
          </a:p>
          <a:p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/>
              <a:t>stores index of the current thread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7E0DD4-8E8A-0995-0DED-B8669F960249}"/>
              </a:ext>
            </a:extLst>
          </p:cNvPr>
          <p:cNvSpPr txBox="1"/>
          <p:nvPr/>
        </p:nvSpPr>
        <p:spPr>
          <a:xfrm>
            <a:off x="643319" y="3096475"/>
            <a:ext cx="23900772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const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0">
              <a:solidFill>
                <a:srgbClr val="0000FF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 float *out)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for (int id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id &lt;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 id +=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out[id] = dli::compute(id, in);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977374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46055-5CE2-C977-7025-BB1BCC1249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110160-A711-A571-1200-2D8A5540CB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Use Cooperative Histogram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236614-DE95-F466-CF19-6DFA2B6890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81498F-A5DD-5D07-E4CF-F1FBF61F1BA1}"/>
              </a:ext>
            </a:extLst>
          </p:cNvPr>
          <p:cNvSpPr txBox="1"/>
          <p:nvPr/>
        </p:nvSpPr>
        <p:spPr>
          <a:xfrm>
            <a:off x="7159752" y="6345936"/>
            <a:ext cx="22648696" cy="10926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__shared__ 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[10];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int cell = 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blockIdx.x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* 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blockDim.x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+ 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threadIdx.x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;</a:t>
            </a: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int bins[1] = {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static_cast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&lt;int&gt;(temperatures[cell] / 10)};</a:t>
            </a:r>
            <a:b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</a:br>
            <a:b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</a:br>
            <a:r>
              <a:rPr lang="en-US" sz="4400" b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</a:rPr>
              <a:t>using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histogram_t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=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cub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BlockHistogram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&lt;</a:t>
            </a:r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int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block_size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1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10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&gt;;</a:t>
            </a:r>
          </a:p>
          <a:p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__shared__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typename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histogram_t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TempStorage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temp_storage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;</a:t>
            </a:r>
          </a:p>
          <a:p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histogram_t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temp_storage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).</a:t>
            </a:r>
            <a:r>
              <a:rPr lang="en-US" sz="4400" b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Histogram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bins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block_histogram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);</a:t>
            </a:r>
          </a:p>
          <a:p>
            <a:endParaRPr lang="en-US" sz="4400">
              <a:solidFill>
                <a:srgbClr val="3B3B3B"/>
              </a:solidFill>
              <a:latin typeface="Roboto Mono" pitchFamily="49" charset="0"/>
              <a:ea typeface="Roboto Mono" pitchFamily="49" charset="0"/>
            </a:endParaRPr>
          </a:p>
          <a:p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endParaRPr lang="en-US" sz="4400">
              <a:solidFill>
                <a:srgbClr val="3B3B3B"/>
              </a:solidFill>
              <a:latin typeface="Roboto Mono" pitchFamily="49" charset="0"/>
              <a:ea typeface="Roboto Mono" pitchFamily="49" charset="0"/>
            </a:endParaRPr>
          </a:p>
          <a:p>
            <a:endParaRPr lang="en-US" sz="4400">
              <a:solidFill>
                <a:srgbClr val="3B3B3B"/>
              </a:solidFill>
              <a:latin typeface="Roboto Mono" pitchFamily="49" charset="0"/>
              <a:ea typeface="Roboto Mono" pitchFamily="49" charset="0"/>
            </a:endParaRPr>
          </a:p>
          <a:p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__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syncthreads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();</a:t>
            </a:r>
          </a:p>
          <a:p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...</a:t>
            </a:r>
            <a:endParaRPr lang="en-US" sz="4400" b="1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0428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35B53-FF1A-6116-B6F1-230E03ECF3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1C0547-CB84-5308-936C-8F6B93EF33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7" name="Subtitle 9">
            <a:extLst>
              <a:ext uri="{FF2B5EF4-FFF2-40B4-BE49-F238E27FC236}">
                <a16:creationId xmlns:a16="http://schemas.microsoft.com/office/drawing/2014/main" id="{ABC1B003-8F79-32BA-ED03-21DB763DF6B8}"/>
              </a:ext>
            </a:extLst>
          </p:cNvPr>
          <p:cNvSpPr txBox="1">
            <a:spLocks/>
          </p:cNvSpPr>
          <p:nvPr/>
        </p:nvSpPr>
        <p:spPr>
          <a:xfrm>
            <a:off x="3853609" y="3667123"/>
            <a:ext cx="14491251" cy="1438274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Write custom CUDA kernels only when:</a:t>
            </a:r>
          </a:p>
          <a:p>
            <a:r>
              <a:rPr lang="en-US" sz="4800"/>
              <a:t>Your use case is not covered by existing accelerated libraries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/>
          </a:p>
          <a:p>
            <a:endParaRPr lang="en-US" sz="4800"/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AE39EF82-E6A5-DCC6-9212-091EB41C3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03" y="4479028"/>
            <a:ext cx="20447778" cy="15618323"/>
          </a:xfrm>
          <a:prstGeom prst="rect">
            <a:avLst/>
          </a:prstGeom>
        </p:spPr>
      </p:pic>
      <p:sp>
        <p:nvSpPr>
          <p:cNvPr id="5" name="Subtitle 9">
            <a:extLst>
              <a:ext uri="{FF2B5EF4-FFF2-40B4-BE49-F238E27FC236}">
                <a16:creationId xmlns:a16="http://schemas.microsoft.com/office/drawing/2014/main" id="{F66C81CB-1F5F-C1F0-87CD-6D73026CBE6E}"/>
              </a:ext>
            </a:extLst>
          </p:cNvPr>
          <p:cNvSpPr txBox="1">
            <a:spLocks/>
          </p:cNvSpPr>
          <p:nvPr/>
        </p:nvSpPr>
        <p:spPr>
          <a:xfrm>
            <a:off x="4049391" y="11728878"/>
            <a:ext cx="11239731" cy="651909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10 compute steps take:</a:t>
            </a:r>
          </a:p>
          <a:p>
            <a:r>
              <a:rPr lang="en-US" sz="4800"/>
              <a:t>cub:	 		</a:t>
            </a:r>
            <a:r>
              <a:rPr lang="en-US" sz="4800">
                <a:solidFill>
                  <a:schemeClr val="tx2"/>
                </a:solidFill>
              </a:rPr>
              <a:t>0.000043</a:t>
            </a:r>
          </a:p>
          <a:p>
            <a:r>
              <a:rPr lang="en-US" sz="4800"/>
              <a:t>1 thread:		</a:t>
            </a:r>
            <a:r>
              <a:rPr lang="en-US" sz="4800">
                <a:solidFill>
                  <a:srgbClr val="FF0000"/>
                </a:solidFill>
              </a:rPr>
              <a:t>4.15</a:t>
            </a:r>
          </a:p>
          <a:p>
            <a:r>
              <a:rPr lang="en-US" sz="4800"/>
              <a:t>2 threads:		</a:t>
            </a:r>
            <a:r>
              <a:rPr lang="en-US" sz="4800">
                <a:solidFill>
                  <a:srgbClr val="FF0000"/>
                </a:solidFill>
              </a:rPr>
              <a:t>2.6</a:t>
            </a:r>
          </a:p>
          <a:p>
            <a:r>
              <a:rPr lang="en-US" sz="4800"/>
              <a:t>256 threads:		</a:t>
            </a:r>
            <a:r>
              <a:rPr lang="en-US" sz="4800">
                <a:solidFill>
                  <a:schemeClr val="accent1"/>
                </a:solidFill>
              </a:rPr>
              <a:t>0.037</a:t>
            </a:r>
          </a:p>
          <a:p>
            <a:r>
              <a:rPr lang="en-US" sz="4800"/>
              <a:t>5’120’000 threads:	</a:t>
            </a:r>
            <a:r>
              <a:rPr lang="en-US" sz="4800">
                <a:solidFill>
                  <a:schemeClr val="tx2"/>
                </a:solidFill>
              </a:rPr>
              <a:t>0.0003</a:t>
            </a:r>
          </a:p>
        </p:txBody>
      </p:sp>
    </p:spTree>
    <p:extLst>
      <p:ext uri="{BB962C8B-B14F-4D97-AF65-F5344CB8AC3E}">
        <p14:creationId xmlns:p14="http://schemas.microsoft.com/office/powerpoint/2010/main" val="2537326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7CB981-A788-3957-3AC5-F95BA50BF9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5547B50-D10F-56CC-B130-7671D089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7" name="Subtitle 9">
            <a:extLst>
              <a:ext uri="{FF2B5EF4-FFF2-40B4-BE49-F238E27FC236}">
                <a16:creationId xmlns:a16="http://schemas.microsoft.com/office/drawing/2014/main" id="{4AE64689-B41E-C462-9896-192FAE5E3F15}"/>
              </a:ext>
            </a:extLst>
          </p:cNvPr>
          <p:cNvSpPr txBox="1">
            <a:spLocks/>
          </p:cNvSpPr>
          <p:nvPr/>
        </p:nvSpPr>
        <p:spPr>
          <a:xfrm>
            <a:off x="3853609" y="3667123"/>
            <a:ext cx="14491251" cy="1438274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Write custom CUDA kernels only when:</a:t>
            </a:r>
          </a:p>
          <a:p>
            <a:r>
              <a:rPr lang="en-US" sz="4800">
                <a:solidFill>
                  <a:schemeClr val="accent5"/>
                </a:solidFill>
              </a:rPr>
              <a:t>Your use case is not covered by existing accelerated libraries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/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Use </a:t>
            </a:r>
            <a:r>
              <a:rPr lang="en-US" sz="48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8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800"/>
              <a:t>:</a:t>
            </a:r>
          </a:p>
          <a:p>
            <a:r>
              <a:rPr lang="en-US" sz="4800"/>
              <a:t>To avoid data races within a thread block</a:t>
            </a:r>
          </a:p>
          <a:p>
            <a:endParaRPr lang="en-US" sz="4800"/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F2A80F73-BE77-DFF6-1DE6-D240C575E4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46980" y="8473166"/>
            <a:ext cx="16562070" cy="957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119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52B207-3CB5-631B-EB04-7255C33BA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DDF4B0-A6E7-A12D-586D-90B1A9A97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7" name="Subtitle 9">
            <a:extLst>
              <a:ext uri="{FF2B5EF4-FFF2-40B4-BE49-F238E27FC236}">
                <a16:creationId xmlns:a16="http://schemas.microsoft.com/office/drawing/2014/main" id="{3BDF2D13-52AC-2EB0-E278-E913F65E16E7}"/>
              </a:ext>
            </a:extLst>
          </p:cNvPr>
          <p:cNvSpPr txBox="1">
            <a:spLocks/>
          </p:cNvSpPr>
          <p:nvPr/>
        </p:nvSpPr>
        <p:spPr>
          <a:xfrm>
            <a:off x="3853609" y="3667123"/>
            <a:ext cx="14491251" cy="1438274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Write custom CUDA kernels only when:</a:t>
            </a:r>
          </a:p>
          <a:p>
            <a:r>
              <a:rPr lang="en-US" sz="4800">
                <a:solidFill>
                  <a:schemeClr val="accent5"/>
                </a:solidFill>
              </a:rPr>
              <a:t>Your use case is not covered by existing accelerated libraries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</a:t>
            </a:r>
            <a:r>
              <a:rPr lang="en-US" sz="48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8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800">
                <a:solidFill>
                  <a:schemeClr val="accent5"/>
                </a:solidFill>
              </a:rPr>
              <a:t>:</a:t>
            </a:r>
          </a:p>
          <a:p>
            <a:r>
              <a:rPr lang="en-US" sz="4800">
                <a:solidFill>
                  <a:schemeClr val="accent5"/>
                </a:solidFill>
              </a:rPr>
              <a:t>To avoid data races within a thread block</a:t>
            </a:r>
          </a:p>
          <a:p>
            <a:pPr marL="0" indent="0">
              <a:buNone/>
            </a:pPr>
            <a:endParaRPr lang="en-US" sz="4800">
              <a:solidFill>
                <a:schemeClr val="tx2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Use </a:t>
            </a:r>
            <a:r>
              <a:rPr lang="en-US" sz="48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__shared__</a:t>
            </a:r>
            <a:r>
              <a:rPr lang="en-US" sz="4800"/>
              <a:t>:</a:t>
            </a:r>
          </a:p>
          <a:p>
            <a:r>
              <a:rPr lang="en-US" sz="4800"/>
              <a:t>When you need a temporary storage inside a thread block</a:t>
            </a:r>
          </a:p>
          <a:p>
            <a:r>
              <a:rPr lang="en-US" sz="4800"/>
              <a:t>When you need to exchange data between threads of a thread block</a:t>
            </a:r>
          </a:p>
          <a:p>
            <a:r>
              <a:rPr lang="en-US" sz="4800"/>
              <a:t>When your data is not efficiently cached by L1</a:t>
            </a:r>
          </a:p>
          <a:p>
            <a:endParaRPr lang="en-US" sz="4800"/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67A11311-D7D8-000F-8E1D-FA2BE8BC5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8" b="11986"/>
          <a:stretch/>
        </p:blipFill>
        <p:spPr>
          <a:xfrm>
            <a:off x="19607587" y="4181475"/>
            <a:ext cx="14453813" cy="1221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34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6A668-33D8-272B-4434-B709BFAD7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78877A-21A6-2FC4-A2AB-80111DC4D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A9E6A597-8DAB-19AA-0C12-58545D695747}"/>
              </a:ext>
            </a:extLst>
          </p:cNvPr>
          <p:cNvSpPr txBox="1">
            <a:spLocks/>
          </p:cNvSpPr>
          <p:nvPr/>
        </p:nvSpPr>
        <p:spPr>
          <a:xfrm>
            <a:off x="20825253" y="3667124"/>
            <a:ext cx="14319511" cy="15336493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/>
              <a:t>Use device-side libraries:</a:t>
            </a:r>
          </a:p>
          <a:p>
            <a:r>
              <a:rPr lang="en-US" sz="4800"/>
              <a:t>CUB for block, and warp-scope cooperative general-purpose algorithms</a:t>
            </a:r>
          </a:p>
          <a:p>
            <a:r>
              <a:rPr lang="en-US" sz="4800" err="1"/>
              <a:t>libcudacxx</a:t>
            </a:r>
            <a:r>
              <a:rPr lang="en-US" sz="4800"/>
              <a:t> for vocabulary types</a:t>
            </a:r>
          </a:p>
          <a:p>
            <a:r>
              <a:rPr lang="en-US" sz="4800" err="1"/>
              <a:t>cuBLASDx</a:t>
            </a:r>
            <a:r>
              <a:rPr lang="en-US" sz="4800"/>
              <a:t> for linear algebra</a:t>
            </a:r>
          </a:p>
          <a:p>
            <a:r>
              <a:rPr lang="en-US" sz="4800" err="1"/>
              <a:t>cuFFTDx</a:t>
            </a:r>
            <a:r>
              <a:rPr lang="en-US" sz="4800"/>
              <a:t> for FFT</a:t>
            </a:r>
          </a:p>
          <a:p>
            <a:r>
              <a:rPr lang="en-US" sz="4800"/>
              <a:t>etc.</a:t>
            </a:r>
          </a:p>
        </p:txBody>
      </p:sp>
      <p:sp>
        <p:nvSpPr>
          <p:cNvPr id="7" name="Subtitle 9">
            <a:extLst>
              <a:ext uri="{FF2B5EF4-FFF2-40B4-BE49-F238E27FC236}">
                <a16:creationId xmlns:a16="http://schemas.microsoft.com/office/drawing/2014/main" id="{A012C40F-6D9B-44D5-F801-DCBB878F26A9}"/>
              </a:ext>
            </a:extLst>
          </p:cNvPr>
          <p:cNvSpPr txBox="1">
            <a:spLocks/>
          </p:cNvSpPr>
          <p:nvPr/>
        </p:nvSpPr>
        <p:spPr>
          <a:xfrm>
            <a:off x="3853609" y="3667123"/>
            <a:ext cx="14491251" cy="1438274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Write custom CUDA kernels only when:</a:t>
            </a:r>
          </a:p>
          <a:p>
            <a:r>
              <a:rPr lang="en-US" sz="4800">
                <a:solidFill>
                  <a:schemeClr val="accent5"/>
                </a:solidFill>
              </a:rPr>
              <a:t>Your use case is not covered by existing accelerated libraries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</a:t>
            </a:r>
            <a:r>
              <a:rPr lang="en-US" sz="48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8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800">
                <a:solidFill>
                  <a:schemeClr val="accent5"/>
                </a:solidFill>
              </a:rPr>
              <a:t>:</a:t>
            </a:r>
          </a:p>
          <a:p>
            <a:r>
              <a:rPr lang="en-US" sz="4800">
                <a:solidFill>
                  <a:schemeClr val="accent5"/>
                </a:solidFill>
              </a:rPr>
              <a:t>To avoid data races within a thread block</a:t>
            </a:r>
          </a:p>
          <a:p>
            <a:pPr marL="0" indent="0">
              <a:buNone/>
            </a:pPr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</a:t>
            </a:r>
            <a:r>
              <a:rPr lang="en-US" sz="48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__shared__</a:t>
            </a:r>
            <a:r>
              <a:rPr lang="en-US" sz="4800">
                <a:solidFill>
                  <a:schemeClr val="accent5"/>
                </a:solidFill>
              </a:rPr>
              <a:t>:</a:t>
            </a:r>
          </a:p>
          <a:p>
            <a:r>
              <a:rPr lang="en-US" sz="4800">
                <a:solidFill>
                  <a:schemeClr val="accent5"/>
                </a:solidFill>
              </a:rPr>
              <a:t>When you need a temporary storage inside a thread block</a:t>
            </a:r>
          </a:p>
          <a:p>
            <a:r>
              <a:rPr lang="en-US" sz="4800">
                <a:solidFill>
                  <a:schemeClr val="accent5"/>
                </a:solidFill>
              </a:rPr>
              <a:t>When you need to exchange data between threads of a thread block</a:t>
            </a:r>
          </a:p>
          <a:p>
            <a:r>
              <a:rPr lang="en-US" sz="4800">
                <a:solidFill>
                  <a:schemeClr val="accent5"/>
                </a:solidFill>
              </a:rPr>
              <a:t>When your data is not efficiently cached by L1</a:t>
            </a:r>
          </a:p>
          <a:p>
            <a:endParaRPr lang="en-US" sz="4800">
              <a:solidFill>
                <a:schemeClr val="accent5"/>
              </a:solidFill>
            </a:endParaRP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8B6E75FD-E976-313E-A7C8-6D8DD5178E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9005" y="8968685"/>
            <a:ext cx="9492195" cy="10809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19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554532-3A4E-079A-7E7A-F6914CC7E3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43F7A4-523C-9F5C-A24E-355A8AFF9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1A22A644-40D2-A7A3-89E8-CD87AD089F79}"/>
              </a:ext>
            </a:extLst>
          </p:cNvPr>
          <p:cNvSpPr txBox="1">
            <a:spLocks/>
          </p:cNvSpPr>
          <p:nvPr/>
        </p:nvSpPr>
        <p:spPr>
          <a:xfrm>
            <a:off x="20825253" y="3667124"/>
            <a:ext cx="14319511" cy="15336493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>
                <a:solidFill>
                  <a:schemeClr val="accent5"/>
                </a:solidFill>
              </a:rPr>
              <a:t>Use device-side libraries:</a:t>
            </a:r>
          </a:p>
          <a:p>
            <a:r>
              <a:rPr lang="en-US" sz="4800">
                <a:solidFill>
                  <a:schemeClr val="accent5"/>
                </a:solidFill>
              </a:rPr>
              <a:t>CUB for block, and warp-scope cooperative general-purpose algorithms</a:t>
            </a:r>
          </a:p>
          <a:p>
            <a:r>
              <a:rPr lang="en-US" sz="4800" err="1">
                <a:solidFill>
                  <a:schemeClr val="accent5"/>
                </a:solidFill>
              </a:rPr>
              <a:t>libcudacxx</a:t>
            </a:r>
            <a:r>
              <a:rPr lang="en-US" sz="4800">
                <a:solidFill>
                  <a:schemeClr val="accent5"/>
                </a:solidFill>
              </a:rPr>
              <a:t> for vocabulary types</a:t>
            </a:r>
          </a:p>
          <a:p>
            <a:r>
              <a:rPr lang="en-US" sz="4800" err="1">
                <a:solidFill>
                  <a:schemeClr val="accent5"/>
                </a:solidFill>
              </a:rPr>
              <a:t>cuBLASDx</a:t>
            </a:r>
            <a:r>
              <a:rPr lang="en-US" sz="4800">
                <a:solidFill>
                  <a:schemeClr val="accent5"/>
                </a:solidFill>
              </a:rPr>
              <a:t> for linear algebra</a:t>
            </a:r>
          </a:p>
          <a:p>
            <a:r>
              <a:rPr lang="en-US" sz="4800" err="1">
                <a:solidFill>
                  <a:schemeClr val="accent5"/>
                </a:solidFill>
              </a:rPr>
              <a:t>cuFFTDx</a:t>
            </a:r>
            <a:r>
              <a:rPr lang="en-US" sz="4800">
                <a:solidFill>
                  <a:schemeClr val="accent5"/>
                </a:solidFill>
              </a:rPr>
              <a:t> for FFT</a:t>
            </a:r>
          </a:p>
          <a:p>
            <a:r>
              <a:rPr lang="en-US" sz="4800">
                <a:solidFill>
                  <a:schemeClr val="accent5"/>
                </a:solidFill>
              </a:rPr>
              <a:t>etc.</a:t>
            </a:r>
          </a:p>
          <a:p>
            <a:pPr marL="0" indent="0">
              <a:buNone/>
            </a:pPr>
            <a:endParaRPr lang="en-US" sz="4800"/>
          </a:p>
          <a:p>
            <a:pPr marL="0" indent="0">
              <a:buNone/>
            </a:pPr>
            <a:r>
              <a:rPr lang="en-US" sz="4800"/>
              <a:t>Use developer tools:</a:t>
            </a:r>
          </a:p>
          <a:p>
            <a:r>
              <a:rPr lang="en-US" sz="4800"/>
              <a:t>compute-sanitizer for CUDA kernels correctness checking </a:t>
            </a:r>
          </a:p>
          <a:p>
            <a:r>
              <a:rPr lang="en-US" sz="4800" err="1"/>
              <a:t>cuda-gdb</a:t>
            </a:r>
            <a:r>
              <a:rPr lang="en-US" sz="4800"/>
              <a:t> for CUDA kernels debugging</a:t>
            </a:r>
          </a:p>
          <a:p>
            <a:r>
              <a:rPr lang="en-US" sz="4800"/>
              <a:t>Use NVIDIA Nsight Systems to identify  bottlenecks in your application</a:t>
            </a:r>
          </a:p>
          <a:p>
            <a:r>
              <a:rPr lang="en-US" sz="4800"/>
              <a:t>NVIDIA Nsight Compute for in-depth kernel profiling</a:t>
            </a:r>
          </a:p>
        </p:txBody>
      </p:sp>
      <p:sp>
        <p:nvSpPr>
          <p:cNvPr id="7" name="Subtitle 9">
            <a:extLst>
              <a:ext uri="{FF2B5EF4-FFF2-40B4-BE49-F238E27FC236}">
                <a16:creationId xmlns:a16="http://schemas.microsoft.com/office/drawing/2014/main" id="{99CBABD6-63DC-04E6-C2DC-22F0644B8D3A}"/>
              </a:ext>
            </a:extLst>
          </p:cNvPr>
          <p:cNvSpPr txBox="1">
            <a:spLocks/>
          </p:cNvSpPr>
          <p:nvPr/>
        </p:nvSpPr>
        <p:spPr>
          <a:xfrm>
            <a:off x="3853609" y="3667123"/>
            <a:ext cx="14491251" cy="1438274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Write custom CUDA kernels only when:</a:t>
            </a:r>
          </a:p>
          <a:p>
            <a:r>
              <a:rPr lang="en-US" sz="4800">
                <a:solidFill>
                  <a:schemeClr val="accent5"/>
                </a:solidFill>
              </a:rPr>
              <a:t>Your use case is not covered by existing accelerated libraries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</a:t>
            </a:r>
            <a:r>
              <a:rPr lang="en-US" sz="48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8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800">
                <a:solidFill>
                  <a:schemeClr val="accent5"/>
                </a:solidFill>
              </a:rPr>
              <a:t>:</a:t>
            </a:r>
          </a:p>
          <a:p>
            <a:r>
              <a:rPr lang="en-US" sz="4800">
                <a:solidFill>
                  <a:schemeClr val="accent5"/>
                </a:solidFill>
              </a:rPr>
              <a:t>To avoid data races within a thread block</a:t>
            </a:r>
          </a:p>
          <a:p>
            <a:pPr marL="0" indent="0">
              <a:buNone/>
            </a:pPr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</a:t>
            </a:r>
            <a:r>
              <a:rPr lang="en-US" sz="48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__shared__</a:t>
            </a:r>
            <a:r>
              <a:rPr lang="en-US" sz="4800">
                <a:solidFill>
                  <a:schemeClr val="accent5"/>
                </a:solidFill>
              </a:rPr>
              <a:t>:</a:t>
            </a:r>
          </a:p>
          <a:p>
            <a:r>
              <a:rPr lang="en-US" sz="4800">
                <a:solidFill>
                  <a:schemeClr val="accent5"/>
                </a:solidFill>
              </a:rPr>
              <a:t>When you need a temporary storage inside a thread block</a:t>
            </a:r>
          </a:p>
          <a:p>
            <a:r>
              <a:rPr lang="en-US" sz="4800">
                <a:solidFill>
                  <a:schemeClr val="accent5"/>
                </a:solidFill>
              </a:rPr>
              <a:t>When you need to exchange data between threads of a thread block</a:t>
            </a:r>
          </a:p>
          <a:p>
            <a:r>
              <a:rPr lang="en-US" sz="4800">
                <a:solidFill>
                  <a:schemeClr val="accent5"/>
                </a:solidFill>
              </a:rPr>
              <a:t>When your data is not efficiently cached by L1</a:t>
            </a:r>
          </a:p>
          <a:p>
            <a:endParaRPr lang="en-US" sz="480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03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17C704-2FBC-F85D-CCB4-6A8D6DBFE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D0E565-DBB9-C1E8-BEE7-9ED74486577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3200" y="1865313"/>
            <a:ext cx="18676257" cy="5943600"/>
          </a:xfrm>
        </p:spPr>
        <p:txBody>
          <a:bodyPr/>
          <a:lstStyle/>
          <a:p>
            <a:pPr marL="0" marR="0" indent="0" algn="l" defTabSz="2743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56F"/>
              </a:buClr>
              <a:buSzPct val="120000"/>
              <a:buFontTx/>
              <a:buNone/>
              <a:tabLst/>
              <a:defRPr/>
            </a:pPr>
            <a:r>
              <a:rPr lang="en-US" sz="9600" b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Final Assessment</a:t>
            </a:r>
          </a:p>
        </p:txBody>
      </p:sp>
    </p:spTree>
    <p:extLst>
      <p:ext uri="{BB962C8B-B14F-4D97-AF65-F5344CB8AC3E}">
        <p14:creationId xmlns:p14="http://schemas.microsoft.com/office/powerpoint/2010/main" val="177324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F9DB8-D19F-F88C-0EE8-2C68681BCE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4E361EB-FF10-D20A-9355-96A4A4E4E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Review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1C9977-354E-E0A4-28A9-1600D4E3AC67}"/>
              </a:ext>
            </a:extLst>
          </p:cNvPr>
          <p:cNvSpPr txBox="1"/>
          <p:nvPr/>
        </p:nvSpPr>
        <p:spPr>
          <a:xfrm>
            <a:off x="2729368" y="7956379"/>
            <a:ext cx="86810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1.2 </a:t>
            </a:r>
            <a:r>
              <a:rPr lang="en-US" sz="40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Execution Spaces</a:t>
            </a:r>
            <a:r>
              <a:rPr lang="en-US" sz="4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as we accelerate naïve cooling simulator and achieve</a:t>
            </a:r>
            <a:r>
              <a:rPr lang="en-US" sz="4000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16x speedup</a:t>
            </a:r>
          </a:p>
        </p:txBody>
      </p:sp>
      <p:pic>
        <p:nvPicPr>
          <p:cNvPr id="21" name="Picture 20" descr="A diagram of a room temperature&#10;&#10;Description automatically generated">
            <a:extLst>
              <a:ext uri="{FF2B5EF4-FFF2-40B4-BE49-F238E27FC236}">
                <a16:creationId xmlns:a16="http://schemas.microsoft.com/office/drawing/2014/main" id="{987A7F2A-4F87-1B23-CEE3-5757576ED3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5" t="16483"/>
          <a:stretch/>
        </p:blipFill>
        <p:spPr>
          <a:xfrm>
            <a:off x="2917680" y="3489657"/>
            <a:ext cx="8168882" cy="4235530"/>
          </a:xfrm>
          <a:prstGeom prst="rect">
            <a:avLst/>
          </a:prstGeom>
        </p:spPr>
      </p:pic>
      <p:pic>
        <p:nvPicPr>
          <p:cNvPr id="22" name="Picture 21" descr="A diagram of a grid with a yellow square&#10;&#10;Description automatically generated with medium confidence">
            <a:extLst>
              <a:ext uri="{FF2B5EF4-FFF2-40B4-BE49-F238E27FC236}">
                <a16:creationId xmlns:a16="http://schemas.microsoft.com/office/drawing/2014/main" id="{797BF08E-4DA8-A4C2-5EF5-92B118B59F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77438" y="3675309"/>
            <a:ext cx="5013819" cy="386422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3BFA207-11DA-3E2F-A290-5D9352124FFD}"/>
              </a:ext>
            </a:extLst>
          </p:cNvPr>
          <p:cNvSpPr txBox="1"/>
          <p:nvPr/>
        </p:nvSpPr>
        <p:spPr>
          <a:xfrm>
            <a:off x="25193281" y="7956379"/>
            <a:ext cx="8182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1.4 </a:t>
            </a:r>
            <a:r>
              <a:rPr lang="en-US" sz="4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Vocabulary Types </a:t>
            </a:r>
            <a:r>
              <a:rPr lang="en-US"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as we transition from naive cooling to stencil-based simulation</a:t>
            </a:r>
          </a:p>
        </p:txBody>
      </p:sp>
      <p:pic>
        <p:nvPicPr>
          <p:cNvPr id="24" name="Picture 23" descr="A diagram of a number&#10;&#10;Description automatically generated">
            <a:extLst>
              <a:ext uri="{FF2B5EF4-FFF2-40B4-BE49-F238E27FC236}">
                <a16:creationId xmlns:a16="http://schemas.microsoft.com/office/drawing/2014/main" id="{D56CA6EF-D0F3-1EF1-286E-C8D960CFC2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8845" y="3675309"/>
            <a:ext cx="6398555" cy="386422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07FFBF60-0D1B-3FE4-2C92-D92CB959C4AD}"/>
              </a:ext>
            </a:extLst>
          </p:cNvPr>
          <p:cNvSpPr txBox="1"/>
          <p:nvPr/>
        </p:nvSpPr>
        <p:spPr>
          <a:xfrm>
            <a:off x="13812934" y="7956379"/>
            <a:ext cx="937037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1.3 </a:t>
            </a:r>
            <a:r>
              <a:rPr lang="en-US" sz="40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Extending Algorithms </a:t>
            </a:r>
            <a:r>
              <a:rPr lang="en-US" sz="4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with fancy iterators to achieve </a:t>
            </a:r>
            <a:r>
              <a:rPr lang="en-US" sz="4000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2x speedup</a:t>
            </a:r>
          </a:p>
        </p:txBody>
      </p:sp>
      <p:pic>
        <p:nvPicPr>
          <p:cNvPr id="26" name="Picture 25" descr="A black board with writing and numbers&#10;&#10;Description automatically generated">
            <a:extLst>
              <a:ext uri="{FF2B5EF4-FFF2-40B4-BE49-F238E27FC236}">
                <a16:creationId xmlns:a16="http://schemas.microsoft.com/office/drawing/2014/main" id="{F2C285E3-9EC8-4022-9770-1E1969ED8B4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7" r="17249" b="48569"/>
          <a:stretch/>
        </p:blipFill>
        <p:spPr>
          <a:xfrm>
            <a:off x="8158545" y="12323409"/>
            <a:ext cx="8929112" cy="325860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004B4B36-A2AC-4178-4469-75D582AC1C46}"/>
              </a:ext>
            </a:extLst>
          </p:cNvPr>
          <p:cNvSpPr txBox="1"/>
          <p:nvPr/>
        </p:nvSpPr>
        <p:spPr>
          <a:xfrm>
            <a:off x="7506830" y="16010290"/>
            <a:ext cx="1013694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concept of 1.5 </a:t>
            </a:r>
            <a:r>
              <a:rPr lang="en-US" sz="40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Parallelism </a:t>
            </a:r>
            <a:r>
              <a:rPr lang="en-US" sz="4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as we accelerate one of the algorithms by </a:t>
            </a:r>
            <a:r>
              <a:rPr lang="en-US" sz="4000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300x </a:t>
            </a:r>
          </a:p>
        </p:txBody>
      </p:sp>
      <p:pic>
        <p:nvPicPr>
          <p:cNvPr id="28" name="Picture 27" descr="A close-up of a computer&#10;&#10;Description automatically generated">
            <a:extLst>
              <a:ext uri="{FF2B5EF4-FFF2-40B4-BE49-F238E27FC236}">
                <a16:creationId xmlns:a16="http://schemas.microsoft.com/office/drawing/2014/main" id="{45D45EF5-366A-B311-185A-8715C23A76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5946" y="12323409"/>
            <a:ext cx="8327550" cy="3258606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554C760-FDE6-AAF0-D145-BA07582D7AFF}"/>
              </a:ext>
            </a:extLst>
          </p:cNvPr>
          <p:cNvSpPr txBox="1"/>
          <p:nvPr/>
        </p:nvSpPr>
        <p:spPr>
          <a:xfrm>
            <a:off x="20202594" y="16010290"/>
            <a:ext cx="106942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4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concept of 1.6 </a:t>
            </a:r>
            <a:r>
              <a:rPr lang="en-US" sz="40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Memory Spaces </a:t>
            </a:r>
            <a:r>
              <a:rPr lang="en-US" sz="4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as we accelerate one of the algorithms by </a:t>
            </a:r>
            <a:r>
              <a:rPr lang="en-US" sz="4000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100x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CA1F20C-F1C5-C248-A11E-602DBF00BAF1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11086562" y="5566731"/>
            <a:ext cx="4212283" cy="40691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B1656A37-E201-1C52-21A1-090EBCEEFB51}"/>
              </a:ext>
            </a:extLst>
          </p:cNvPr>
          <p:cNvCxnSpPr>
            <a:cxnSpLocks/>
            <a:stCxn id="24" idx="3"/>
            <a:endCxn id="22" idx="1"/>
          </p:cNvCxnSpPr>
          <p:nvPr/>
        </p:nvCxnSpPr>
        <p:spPr>
          <a:xfrm>
            <a:off x="21697400" y="5607422"/>
            <a:ext cx="5080038" cy="0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>
            <a:extLst>
              <a:ext uri="{FF2B5EF4-FFF2-40B4-BE49-F238E27FC236}">
                <a16:creationId xmlns:a16="http://schemas.microsoft.com/office/drawing/2014/main" id="{74013644-A98B-A095-CA12-2193A01ABBA5}"/>
              </a:ext>
            </a:extLst>
          </p:cNvPr>
          <p:cNvCxnSpPr>
            <a:stCxn id="22" idx="3"/>
            <a:endCxn id="26" idx="1"/>
          </p:cNvCxnSpPr>
          <p:nvPr/>
        </p:nvCxnSpPr>
        <p:spPr>
          <a:xfrm flipH="1">
            <a:off x="8158545" y="5607422"/>
            <a:ext cx="23632712" cy="8345290"/>
          </a:xfrm>
          <a:prstGeom prst="bentConnector5">
            <a:avLst>
              <a:gd name="adj1" fmla="val -11537"/>
              <a:gd name="adj2" fmla="val 67582"/>
              <a:gd name="adj3" fmla="val 110121"/>
            </a:avLst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3560F7D-82BC-8733-9BE3-B3F5FFDCC23B}"/>
              </a:ext>
            </a:extLst>
          </p:cNvPr>
          <p:cNvCxnSpPr>
            <a:cxnSpLocks/>
            <a:stCxn id="26" idx="3"/>
            <a:endCxn id="28" idx="1"/>
          </p:cNvCxnSpPr>
          <p:nvPr/>
        </p:nvCxnSpPr>
        <p:spPr>
          <a:xfrm>
            <a:off x="17087657" y="13952712"/>
            <a:ext cx="4298289" cy="0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9395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FBA65A-2FB5-0067-9359-6EDD699859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A398C9E-480D-967F-F641-3F0E1565B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Review</a:t>
            </a: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20C029ED-D54A-38A5-6679-B50BC5ECC6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12"/>
          <a:stretch/>
        </p:blipFill>
        <p:spPr>
          <a:xfrm>
            <a:off x="1423198" y="6866925"/>
            <a:ext cx="9629111" cy="5302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993E249-5E76-7408-67B6-684D7DCF540F}"/>
              </a:ext>
            </a:extLst>
          </p:cNvPr>
          <p:cNvSpPr txBox="1"/>
          <p:nvPr/>
        </p:nvSpPr>
        <p:spPr>
          <a:xfrm>
            <a:off x="2346583" y="12748155"/>
            <a:ext cx="77823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2.2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Asynchrony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as we overlap computation and IO to achieve </a:t>
            </a:r>
            <a:r>
              <a:rPr lang="en-US" sz="3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2x speedup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F7B3A4C5-DD02-7D53-E984-20730908CB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591" y="6866923"/>
            <a:ext cx="11009840" cy="53021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90D7CD-AED1-B355-29D1-8B9A67B01B18}"/>
              </a:ext>
            </a:extLst>
          </p:cNvPr>
          <p:cNvSpPr txBox="1"/>
          <p:nvPr/>
        </p:nvSpPr>
        <p:spPr>
          <a:xfrm>
            <a:off x="13756591" y="12748154"/>
            <a:ext cx="10287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2.3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CUDA Streams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 as we overlap computation with memory transfers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046B14B-1FF9-FA51-B426-28EEB871D5E7}"/>
              </a:ext>
            </a:extLst>
          </p:cNvPr>
          <p:cNvCxnSpPr>
            <a:cxnSpLocks/>
            <a:stCxn id="2" idx="3"/>
            <a:endCxn id="5" idx="1"/>
          </p:cNvCxnSpPr>
          <p:nvPr/>
        </p:nvCxnSpPr>
        <p:spPr>
          <a:xfrm flipV="1">
            <a:off x="11052309" y="9518003"/>
            <a:ext cx="1972282" cy="13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computer graphics showing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342872FE-3834-73FD-AAF7-CE6B0A8B81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9" b="37838"/>
          <a:stretch/>
        </p:blipFill>
        <p:spPr>
          <a:xfrm>
            <a:off x="26016617" y="7334256"/>
            <a:ext cx="8044783" cy="436749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D3B2CA1-E6D0-B1AD-8BC1-E7D74ECE8FDA}"/>
              </a:ext>
            </a:extLst>
          </p:cNvPr>
          <p:cNvCxnSpPr>
            <a:cxnSpLocks/>
            <a:stCxn id="5" idx="3"/>
            <a:endCxn id="8" idx="1"/>
          </p:cNvCxnSpPr>
          <p:nvPr/>
        </p:nvCxnSpPr>
        <p:spPr>
          <a:xfrm>
            <a:off x="24034431" y="9518003"/>
            <a:ext cx="1982186" cy="0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20B7B9A-6798-02E6-DBB2-EA03883918FF}"/>
              </a:ext>
            </a:extLst>
          </p:cNvPr>
          <p:cNvSpPr txBox="1"/>
          <p:nvPr/>
        </p:nvSpPr>
        <p:spPr>
          <a:xfrm>
            <a:off x="25337056" y="12748155"/>
            <a:ext cx="9403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2.4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Pinned Memory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 as we make memory transfers asynchronous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2987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23EAB-CE66-61E6-71A5-EB989AB09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292B97-9DB5-A361-35CA-AAA7E9C17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Review</a:t>
            </a:r>
          </a:p>
        </p:txBody>
      </p:sp>
      <p:pic>
        <p:nvPicPr>
          <p:cNvPr id="22" name="Picture 21" descr="A screenshot of a graph&#10;&#10;Description automatically generated">
            <a:extLst>
              <a:ext uri="{FF2B5EF4-FFF2-40B4-BE49-F238E27FC236}">
                <a16:creationId xmlns:a16="http://schemas.microsoft.com/office/drawing/2014/main" id="{02C25741-CA2F-044B-49E2-D75AE554ED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648" y="3617775"/>
            <a:ext cx="8125154" cy="4698218"/>
          </a:xfrm>
          <a:prstGeom prst="rect">
            <a:avLst/>
          </a:prstGeom>
        </p:spPr>
      </p:pic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D60F451B-FAC6-E59B-C2AD-7B48496D7A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99" b="16964"/>
          <a:stretch/>
        </p:blipFill>
        <p:spPr>
          <a:xfrm>
            <a:off x="1739138" y="3617775"/>
            <a:ext cx="8537215" cy="4698218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938DE36-2714-5EA1-17F5-BE679D76A682}"/>
              </a:ext>
            </a:extLst>
          </p:cNvPr>
          <p:cNvSpPr txBox="1"/>
          <p:nvPr/>
        </p:nvSpPr>
        <p:spPr>
          <a:xfrm>
            <a:off x="1578229" y="8614145"/>
            <a:ext cx="8859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3.2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CUDA Kernels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as we implement our first CUDA algorithm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28B86EA-316D-3ABE-F3D1-98C5D5A184E1}"/>
              </a:ext>
            </a:extLst>
          </p:cNvPr>
          <p:cNvSpPr txBox="1"/>
          <p:nvPr/>
        </p:nvSpPr>
        <p:spPr>
          <a:xfrm>
            <a:off x="26738078" y="8614145"/>
            <a:ext cx="7248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thread block 3.4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Synchronization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26" name="Picture 25" descr="A screenshot of a computer&#10;&#10;Description automatically generated">
            <a:extLst>
              <a:ext uri="{FF2B5EF4-FFF2-40B4-BE49-F238E27FC236}">
                <a16:creationId xmlns:a16="http://schemas.microsoft.com/office/drawing/2014/main" id="{8CF58265-57CC-9DCE-C1AE-B13B824979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8" b="11035"/>
          <a:stretch/>
        </p:blipFill>
        <p:spPr>
          <a:xfrm>
            <a:off x="8612789" y="11996821"/>
            <a:ext cx="7254457" cy="6211137"/>
          </a:xfrm>
          <a:prstGeom prst="rect">
            <a:avLst/>
          </a:prstGeom>
        </p:spPr>
      </p:pic>
      <p:pic>
        <p:nvPicPr>
          <p:cNvPr id="27" name="Picture 26" descr="A screenshot of a computer&#10;&#10;Description automatically generated">
            <a:extLst>
              <a:ext uri="{FF2B5EF4-FFF2-40B4-BE49-F238E27FC236}">
                <a16:creationId xmlns:a16="http://schemas.microsoft.com/office/drawing/2014/main" id="{608A43E5-0706-87C8-0E33-26F35D06E4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5"/>
          <a:stretch/>
        </p:blipFill>
        <p:spPr>
          <a:xfrm>
            <a:off x="21933119" y="11996821"/>
            <a:ext cx="3512369" cy="607530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DE8D485-01FA-5C00-5D92-A2715F69CCF7}"/>
              </a:ext>
            </a:extLst>
          </p:cNvPr>
          <p:cNvSpPr txBox="1"/>
          <p:nvPr/>
        </p:nvSpPr>
        <p:spPr>
          <a:xfrm>
            <a:off x="6496050" y="18413298"/>
            <a:ext cx="11487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3.5 </a:t>
            </a:r>
            <a:r>
              <a:rPr lang="en-US" sz="36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Shared Memory</a:t>
            </a:r>
            <a:r>
              <a:rPr lang="en-US" sz="36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as accelerate out kernel and achieve </a:t>
            </a:r>
            <a:r>
              <a:rPr lang="en-US" sz="3600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4x speedup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353614A-6397-958D-0FA4-587EBC47699B}"/>
              </a:ext>
            </a:extLst>
          </p:cNvPr>
          <p:cNvSpPr txBox="1"/>
          <p:nvPr/>
        </p:nvSpPr>
        <p:spPr>
          <a:xfrm>
            <a:off x="18288000" y="18413298"/>
            <a:ext cx="10802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3.6 </a:t>
            </a:r>
            <a:r>
              <a:rPr lang="en-US" sz="36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Cooperative Algorithms</a:t>
            </a:r>
            <a:r>
              <a:rPr lang="en-US" sz="36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as we coarse the grid and accelerate IO</a:t>
            </a:r>
            <a:endParaRPr lang="en-US" sz="3600" dirty="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8B101DF6-ED19-062B-0B90-570AA735DA69}"/>
              </a:ext>
            </a:extLst>
          </p:cNvPr>
          <p:cNvCxnSpPr>
            <a:cxnSpLocks/>
            <a:stCxn id="23" idx="3"/>
            <a:endCxn id="33" idx="1"/>
          </p:cNvCxnSpPr>
          <p:nvPr/>
        </p:nvCxnSpPr>
        <p:spPr>
          <a:xfrm>
            <a:off x="10276353" y="5966884"/>
            <a:ext cx="3084235" cy="0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Elbow Connector 30">
            <a:extLst>
              <a:ext uri="{FF2B5EF4-FFF2-40B4-BE49-F238E27FC236}">
                <a16:creationId xmlns:a16="http://schemas.microsoft.com/office/drawing/2014/main" id="{A44456D1-8DBF-E91E-6016-CD452D9467EA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>
          <a:xfrm flipH="1">
            <a:off x="8612789" y="5966884"/>
            <a:ext cx="25812013" cy="9135506"/>
          </a:xfrm>
          <a:prstGeom prst="bentConnector5">
            <a:avLst>
              <a:gd name="adj1" fmla="val -3366"/>
              <a:gd name="adj2" fmla="val 56203"/>
              <a:gd name="adj3" fmla="val 115765"/>
            </a:avLst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799F4C5-C643-BB8C-93FD-B5DF6C7F7AFE}"/>
              </a:ext>
            </a:extLst>
          </p:cNvPr>
          <p:cNvCxnSpPr>
            <a:cxnSpLocks/>
            <a:stCxn id="26" idx="3"/>
            <a:endCxn id="27" idx="1"/>
          </p:cNvCxnSpPr>
          <p:nvPr/>
        </p:nvCxnSpPr>
        <p:spPr>
          <a:xfrm flipV="1">
            <a:off x="15867246" y="15034473"/>
            <a:ext cx="6065873" cy="67917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Picture 32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08734E7D-39BD-05F5-8BBE-EE8CA046A1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/>
          <a:stretch/>
        </p:blipFill>
        <p:spPr>
          <a:xfrm>
            <a:off x="13360588" y="3468699"/>
            <a:ext cx="10293256" cy="499637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E2BDBA47-9567-65B8-EAD9-2184C5651445}"/>
              </a:ext>
            </a:extLst>
          </p:cNvPr>
          <p:cNvSpPr txBox="1"/>
          <p:nvPr/>
        </p:nvSpPr>
        <p:spPr>
          <a:xfrm>
            <a:off x="14883068" y="8465069"/>
            <a:ext cx="7248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about 3.3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Atomics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Memory operations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2D8A726-711C-6B69-EAA8-A725CD646047}"/>
              </a:ext>
            </a:extLst>
          </p:cNvPr>
          <p:cNvCxnSpPr>
            <a:cxnSpLocks/>
            <a:stCxn id="33" idx="3"/>
            <a:endCxn id="22" idx="1"/>
          </p:cNvCxnSpPr>
          <p:nvPr/>
        </p:nvCxnSpPr>
        <p:spPr>
          <a:xfrm>
            <a:off x="23653844" y="5966884"/>
            <a:ext cx="2645804" cy="0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010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D81B6-E722-D957-F3B2-94DE6E826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ECD2A4-4F7B-AD1E-794B-1DE0DA60FE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87ABBA-EC18-F5EF-2A9A-79BD694C1142}"/>
              </a:ext>
            </a:extLst>
          </p:cNvPr>
          <p:cNvSpPr txBox="1"/>
          <p:nvPr/>
        </p:nvSpPr>
        <p:spPr>
          <a:xfrm>
            <a:off x="2202584" y="15531525"/>
            <a:ext cx="1026984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b="1" kern="0">
                <a:solidFill>
                  <a:srgbClr val="098658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b="1" kern="0">
                <a:solidFill>
                  <a:srgbClr val="098658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dli::compute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b="1" kern="0">
                <a:solidFill>
                  <a:srgbClr val="098658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b="1" kern="0">
                <a:solidFill>
                  <a:srgbClr val="098658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dli::compute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b="1" kern="0">
                <a:solidFill>
                  <a:srgbClr val="098658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EC83E7D-C994-D775-F701-3B04FE5F9297}"/>
              </a:ext>
            </a:extLst>
          </p:cNvPr>
          <p:cNvSpPr txBox="1"/>
          <p:nvPr/>
        </p:nvSpPr>
        <p:spPr>
          <a:xfrm>
            <a:off x="14475404" y="15531525"/>
            <a:ext cx="9931071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b="1" kern="0">
                <a:solidFill>
                  <a:srgbClr val="F08C01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  <a:p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b="1" kern="0">
                <a:solidFill>
                  <a:srgbClr val="F08C01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dli::compute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b="1" kern="0">
                <a:solidFill>
                  <a:srgbClr val="F08C01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b="1" kern="0">
                <a:solidFill>
                  <a:srgbClr val="F08C01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3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dli::compute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b="1" kern="0">
                <a:solidFill>
                  <a:srgbClr val="F08C01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3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A39A8BF9-31FB-EE20-B328-5F25113A0D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93" b="37167"/>
          <a:stretch/>
        </p:blipFill>
        <p:spPr>
          <a:xfrm>
            <a:off x="24112329" y="4479029"/>
            <a:ext cx="11820351" cy="98134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CB4DF0-1253-B3C8-E929-8F148CDBA82C}"/>
              </a:ext>
            </a:extLst>
          </p:cNvPr>
          <p:cNvSpPr txBox="1"/>
          <p:nvPr/>
        </p:nvSpPr>
        <p:spPr>
          <a:xfrm>
            <a:off x="643319" y="3096475"/>
            <a:ext cx="23900772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const 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 2;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 float *out)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dli::compute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7" name="Subtitle 9">
            <a:extLst>
              <a:ext uri="{FF2B5EF4-FFF2-40B4-BE49-F238E27FC236}">
                <a16:creationId xmlns:a16="http://schemas.microsoft.com/office/drawing/2014/main" id="{B36DB834-CAB4-CEFB-915C-C9B0E5B7819D}"/>
              </a:ext>
            </a:extLst>
          </p:cNvPr>
          <p:cNvSpPr txBox="1">
            <a:spLocks/>
          </p:cNvSpPr>
          <p:nvPr/>
        </p:nvSpPr>
        <p:spPr>
          <a:xfrm>
            <a:off x="4519947" y="12177126"/>
            <a:ext cx="15904966" cy="1053547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/>
              <a:t>Same kernel is executed by multiple GPU threads</a:t>
            </a:r>
          </a:p>
        </p:txBody>
      </p:sp>
      <p:sp>
        <p:nvSpPr>
          <p:cNvPr id="11" name="Subtitle 9">
            <a:extLst>
              <a:ext uri="{FF2B5EF4-FFF2-40B4-BE49-F238E27FC236}">
                <a16:creationId xmlns:a16="http://schemas.microsoft.com/office/drawing/2014/main" id="{4C31EDB8-7FA6-C156-7784-BD05C4E3CEC9}"/>
              </a:ext>
            </a:extLst>
          </p:cNvPr>
          <p:cNvSpPr txBox="1">
            <a:spLocks/>
          </p:cNvSpPr>
          <p:nvPr/>
        </p:nvSpPr>
        <p:spPr>
          <a:xfrm>
            <a:off x="2202584" y="14093691"/>
            <a:ext cx="6782391" cy="1053547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5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b="1" kern="0">
                <a:solidFill>
                  <a:srgbClr val="098658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endParaRPr lang="en-US" sz="5400"/>
          </a:p>
        </p:txBody>
      </p:sp>
      <p:sp>
        <p:nvSpPr>
          <p:cNvPr id="12" name="Subtitle 9">
            <a:extLst>
              <a:ext uri="{FF2B5EF4-FFF2-40B4-BE49-F238E27FC236}">
                <a16:creationId xmlns:a16="http://schemas.microsoft.com/office/drawing/2014/main" id="{02D79688-C3CD-E232-C442-AA71E5408C54}"/>
              </a:ext>
            </a:extLst>
          </p:cNvPr>
          <p:cNvSpPr txBox="1">
            <a:spLocks/>
          </p:cNvSpPr>
          <p:nvPr/>
        </p:nvSpPr>
        <p:spPr>
          <a:xfrm>
            <a:off x="14475404" y="14093690"/>
            <a:ext cx="6782391" cy="1053547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5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b="1" kern="0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endParaRPr lang="en-US" sz="5400"/>
          </a:p>
        </p:txBody>
      </p:sp>
    </p:spTree>
    <p:extLst>
      <p:ext uri="{BB962C8B-B14F-4D97-AF65-F5344CB8AC3E}">
        <p14:creationId xmlns:p14="http://schemas.microsoft.com/office/powerpoint/2010/main" val="851492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9D2E5B-F208-F300-6FB6-296C8D1FC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E4FA21D-A9E5-86CD-13BC-A86FE03BD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Assignment</a:t>
            </a:r>
          </a:p>
        </p:txBody>
      </p:sp>
      <p:pic>
        <p:nvPicPr>
          <p:cNvPr id="2" name="maxwell">
            <a:hlinkClick r:id="" action="ppaction://media"/>
            <a:extLst>
              <a:ext uri="{FF2B5EF4-FFF2-40B4-BE49-F238E27FC236}">
                <a16:creationId xmlns:a16="http://schemas.microsoft.com/office/drawing/2014/main" id="{F452D9B8-2C21-CDCE-B09E-941208E38F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08738" y="2590801"/>
            <a:ext cx="16800512" cy="16800512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8F071D34-1164-489D-8C79-DEA946E02D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Step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DFA64B-0E1A-63B6-E4D6-7235A0E2AF0C}"/>
              </a:ext>
            </a:extLst>
          </p:cNvPr>
          <p:cNvSpPr txBox="1"/>
          <p:nvPr/>
        </p:nvSpPr>
        <p:spPr>
          <a:xfrm>
            <a:off x="1544639" y="13150541"/>
            <a:ext cx="17905411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update_hx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32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dx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dy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32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vector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&amp;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hx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32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32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vector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&amp;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ez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32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vector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&amp;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buffer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std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32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transform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ez</a:t>
            </a:r>
            <a:r>
              <a:rPr lang="en-US" sz="32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32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begin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 </a:t>
            </a:r>
            <a:r>
              <a:rPr lang="en-US" sz="32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ez</a:t>
            </a:r>
            <a:r>
              <a:rPr lang="en-US" sz="32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32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end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ez</a:t>
            </a:r>
            <a:r>
              <a:rPr lang="en-US" sz="32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32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begin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buffer</a:t>
            </a:r>
            <a:r>
              <a:rPr lang="en-US" sz="32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32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begin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   [](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y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{ </a:t>
            </a:r>
            <a:r>
              <a:rPr lang="en-US" sz="32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return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y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});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32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32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transform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hx</a:t>
            </a:r>
            <a:r>
              <a:rPr lang="en-US" sz="32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32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begin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hx</a:t>
            </a:r>
            <a:r>
              <a:rPr lang="en-US" sz="32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32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end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 </a:t>
            </a:r>
            <a:r>
              <a:rPr lang="en-US" sz="32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buffer</a:t>
            </a:r>
            <a:r>
              <a:rPr lang="en-US" sz="32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32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begin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hx</a:t>
            </a:r>
            <a:r>
              <a:rPr lang="en-US" sz="32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32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begin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   [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dx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dy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](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32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cex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{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     </a:t>
            </a:r>
            <a:r>
              <a:rPr lang="en-US" sz="32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return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3200" kern="0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C0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dt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1.3f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cex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32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dy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   });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3200" kern="10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3200" kern="100"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32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32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..</a:t>
            </a:r>
            <a:endParaRPr lang="en-US" sz="32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F374DE0F-C5B7-6FE2-C2E4-0BD0F22476AF}"/>
              </a:ext>
            </a:extLst>
          </p:cNvPr>
          <p:cNvSpPr txBox="1">
            <a:spLocks/>
          </p:cNvSpPr>
          <p:nvPr/>
        </p:nvSpPr>
        <p:spPr>
          <a:xfrm>
            <a:off x="1544639" y="4301436"/>
            <a:ext cx="17905412" cy="8443013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You are given a </a:t>
            </a:r>
            <a:r>
              <a:rPr lang="en-US" sz="4800">
                <a:solidFill>
                  <a:schemeClr val="accent6"/>
                </a:solidFill>
              </a:rPr>
              <a:t>CPU</a:t>
            </a:r>
            <a:r>
              <a:rPr lang="en-US" sz="4800"/>
              <a:t> simulator of Maxwell’s equations</a:t>
            </a:r>
          </a:p>
          <a:p>
            <a:r>
              <a:rPr lang="en-US" sz="4800"/>
              <a:t>As part of </a:t>
            </a:r>
            <a:r>
              <a:rPr lang="en-US" sz="4800">
                <a:solidFill>
                  <a:schemeClr val="tx2"/>
                </a:solidFill>
              </a:rPr>
              <a:t>step 1</a:t>
            </a:r>
            <a:r>
              <a:rPr lang="en-US" sz="4800"/>
              <a:t>, you are expected to: </a:t>
            </a:r>
          </a:p>
          <a:p>
            <a:pPr lvl="1"/>
            <a:r>
              <a:rPr lang="en-US" sz="4400"/>
              <a:t>Use explicit memory spaces instead of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vector</a:t>
            </a:r>
          </a:p>
          <a:p>
            <a:pPr lvl="1"/>
            <a:r>
              <a:rPr lang="en-US" sz="4400"/>
              <a:t>Use explicit execution space specifiers</a:t>
            </a:r>
            <a:endParaRPr lang="en-US" sz="4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lvl="1"/>
            <a:r>
              <a:rPr lang="en-US" sz="4400"/>
              <a:t>Use </a:t>
            </a:r>
            <a:r>
              <a:rPr lang="en-US" sz="4400">
                <a:solidFill>
                  <a:schemeClr val="tx2"/>
                </a:solidFill>
              </a:rPr>
              <a:t>GPU</a:t>
            </a:r>
            <a:r>
              <a:rPr lang="en-US" sz="4400"/>
              <a:t>-accelerated parallel algorithms instead of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transform</a:t>
            </a:r>
            <a:r>
              <a:rPr lang="en-US" sz="4400"/>
              <a:t> etc.</a:t>
            </a:r>
            <a:endParaRPr lang="en-US" sz="4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800"/>
              <a:t>You are not expected to:</a:t>
            </a:r>
          </a:p>
          <a:p>
            <a:pPr lvl="1"/>
            <a:r>
              <a:rPr lang="en-US" sz="4400"/>
              <a:t>Understand the computations</a:t>
            </a:r>
          </a:p>
          <a:p>
            <a:pPr lvl="1"/>
            <a:r>
              <a:rPr lang="en-US" sz="4400"/>
              <a:t>Modify any of the lambda functions</a:t>
            </a:r>
          </a:p>
          <a:p>
            <a:pPr lvl="1"/>
            <a:r>
              <a:rPr lang="en-US" sz="4400"/>
              <a:t>Use fancy iterators (yet)</a:t>
            </a:r>
          </a:p>
          <a:p>
            <a:pPr lvl="1"/>
            <a:endParaRPr lang="en-US" sz="4400"/>
          </a:p>
          <a:p>
            <a:endParaRPr lang="en-US" sz="4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71B3A9-AE86-294F-31E5-E820207FDDD7}"/>
              </a:ext>
            </a:extLst>
          </p:cNvPr>
          <p:cNvSpPr txBox="1"/>
          <p:nvPr/>
        </p:nvSpPr>
        <p:spPr>
          <a:xfrm>
            <a:off x="21275040" y="3510623"/>
            <a:ext cx="127863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04.01-Assessment/</a:t>
            </a:r>
            <a:r>
              <a:rPr lang="en-US" sz="4400" err="1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assessment.ipynb</a:t>
            </a:r>
            <a:endParaRPr lang="en-US" sz="4400">
              <a:solidFill>
                <a:schemeClr val="accent4"/>
              </a:solidFill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3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B2956-2362-DB29-2D7D-8E6EAD009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816D31-F4E9-A955-3700-D1BF1A372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Assignment</a:t>
            </a:r>
          </a:p>
        </p:txBody>
      </p:sp>
      <p:pic>
        <p:nvPicPr>
          <p:cNvPr id="2" name="maxwell">
            <a:hlinkClick r:id="" action="ppaction://media"/>
            <a:extLst>
              <a:ext uri="{FF2B5EF4-FFF2-40B4-BE49-F238E27FC236}">
                <a16:creationId xmlns:a16="http://schemas.microsoft.com/office/drawing/2014/main" id="{AE6716C6-2E94-999F-154F-D832EE7309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108738" y="2590801"/>
            <a:ext cx="16800512" cy="16800512"/>
          </a:xfrm>
          <a:prstGeom prst="rect">
            <a:avLst/>
          </a:prstGeom>
        </p:spPr>
      </p:pic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491BA20C-005C-3AE6-63B1-A4F5F9099F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Step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BB90B80-7D56-3007-77B2-9448B438A505}"/>
              </a:ext>
            </a:extLst>
          </p:cNvPr>
          <p:cNvSpPr txBox="1"/>
          <p:nvPr/>
        </p:nvSpPr>
        <p:spPr>
          <a:xfrm>
            <a:off x="1533524" y="11374467"/>
            <a:ext cx="1790541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8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// Materialize cell indices (`</a:t>
            </a:r>
            <a:r>
              <a:rPr lang="en-US" sz="4400" kern="0" err="1">
                <a:solidFill>
                  <a:srgbClr val="008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rgbClr val="008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`) in memory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vector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cell_ids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cell_ids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B520441-E884-1449-F5A6-4DFAEE5DAD7E}"/>
              </a:ext>
            </a:extLst>
          </p:cNvPr>
          <p:cNvSpPr txBox="1">
            <a:spLocks/>
          </p:cNvSpPr>
          <p:nvPr/>
        </p:nvSpPr>
        <p:spPr>
          <a:xfrm>
            <a:off x="1544638" y="4925662"/>
            <a:ext cx="17905412" cy="6391656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You start with code from </a:t>
            </a:r>
            <a:r>
              <a:rPr lang="en-US" sz="4800">
                <a:solidFill>
                  <a:schemeClr val="tx2"/>
                </a:solidFill>
              </a:rPr>
              <a:t>step 1</a:t>
            </a:r>
            <a:r>
              <a:rPr lang="en-US" sz="4800"/>
              <a:t> </a:t>
            </a:r>
          </a:p>
          <a:p>
            <a:r>
              <a:rPr lang="en-US" sz="4800"/>
              <a:t>As part of </a:t>
            </a:r>
            <a:r>
              <a:rPr lang="en-US" sz="4800">
                <a:solidFill>
                  <a:schemeClr val="tx2"/>
                </a:solidFill>
              </a:rPr>
              <a:t>step 2</a:t>
            </a:r>
            <a:r>
              <a:rPr lang="en-US" sz="4800"/>
              <a:t>, you’ll have to: </a:t>
            </a:r>
          </a:p>
          <a:p>
            <a:pPr lvl="1"/>
            <a:r>
              <a:rPr lang="en-US" sz="4400"/>
              <a:t>Use fancy iterators to replace unnecessary materialization</a:t>
            </a:r>
            <a:endParaRPr lang="en-US" sz="4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lvl="1"/>
            <a:r>
              <a:rPr lang="en-US" sz="4400"/>
              <a:t>Remove any temporary memory allocation remaining in the code from </a:t>
            </a:r>
            <a:r>
              <a:rPr lang="en-US" sz="4400">
                <a:solidFill>
                  <a:schemeClr val="tx2"/>
                </a:solidFill>
              </a:rPr>
              <a:t>step 1</a:t>
            </a:r>
            <a:r>
              <a:rPr lang="en-US" sz="4400"/>
              <a:t> </a:t>
            </a:r>
            <a:endParaRPr lang="en-US" sz="4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lvl="1"/>
            <a:endParaRPr lang="en-US" sz="4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A33525-0793-294D-332D-5096D027B193}"/>
              </a:ext>
            </a:extLst>
          </p:cNvPr>
          <p:cNvSpPr txBox="1"/>
          <p:nvPr/>
        </p:nvSpPr>
        <p:spPr>
          <a:xfrm>
            <a:off x="21275040" y="3510623"/>
            <a:ext cx="127863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04.01-Assessment/</a:t>
            </a:r>
            <a:r>
              <a:rPr lang="en-US" sz="4400" err="1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assessment.ipynb</a:t>
            </a:r>
            <a:endParaRPr lang="en-US" sz="4400">
              <a:solidFill>
                <a:schemeClr val="accent4"/>
              </a:solidFill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33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66347F-99B2-D499-93CB-8A28DC9A70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CDCB33D-D612-72CD-F8DA-5CF3342C4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Final Assignment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33663961-3F60-0C9E-5D19-7FC828C95F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Step 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DFAD69-6147-1FCD-42EE-72AEA49D8536}"/>
              </a:ext>
            </a:extLst>
          </p:cNvPr>
          <p:cNvSpPr txBox="1"/>
          <p:nvPr/>
        </p:nvSpPr>
        <p:spPr>
          <a:xfrm>
            <a:off x="1544638" y="8497229"/>
            <a:ext cx="17905411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fine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coarse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...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thread_value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fine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fine_row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fine_col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100"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block_sum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...;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coarse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coarse_row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coarse_col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block_average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34C25693-F20A-350E-5872-B67BD03B1805}"/>
              </a:ext>
            </a:extLst>
          </p:cNvPr>
          <p:cNvSpPr txBox="1">
            <a:spLocks/>
          </p:cNvSpPr>
          <p:nvPr/>
        </p:nvSpPr>
        <p:spPr>
          <a:xfrm>
            <a:off x="1544638" y="4925662"/>
            <a:ext cx="17905412" cy="3571567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You start with code from </a:t>
            </a:r>
            <a:r>
              <a:rPr lang="en-US" sz="4800">
                <a:solidFill>
                  <a:schemeClr val="tx2"/>
                </a:solidFill>
              </a:rPr>
              <a:t>step 2</a:t>
            </a:r>
            <a:r>
              <a:rPr lang="en-US" sz="4800"/>
              <a:t> </a:t>
            </a:r>
          </a:p>
          <a:p>
            <a:r>
              <a:rPr lang="en-US" sz="4800"/>
              <a:t>As part of </a:t>
            </a:r>
            <a:r>
              <a:rPr lang="en-US" sz="4800">
                <a:solidFill>
                  <a:schemeClr val="tx2"/>
                </a:solidFill>
              </a:rPr>
              <a:t>step 3</a:t>
            </a:r>
            <a:r>
              <a:rPr lang="en-US" sz="4800"/>
              <a:t>, you’ll have to: </a:t>
            </a:r>
          </a:p>
          <a:p>
            <a:pPr lvl="1"/>
            <a:r>
              <a:rPr lang="en-US" sz="4400"/>
              <a:t>Use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BlockReduce</a:t>
            </a:r>
            <a:r>
              <a:rPr lang="en-US" sz="4400"/>
              <a:t> to compute average temperature in a thread block to coarsen grid tile and save IO traffic </a:t>
            </a:r>
            <a:endParaRPr lang="en-US" sz="4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3" name="maxwell">
            <a:hlinkClick r:id="" action="ppaction://media"/>
            <a:extLst>
              <a:ext uri="{FF2B5EF4-FFF2-40B4-BE49-F238E27FC236}">
                <a16:creationId xmlns:a16="http://schemas.microsoft.com/office/drawing/2014/main" id="{7F4D8111-26F5-D668-1D02-C450DB8A77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5590"/>
          <a:stretch/>
        </p:blipFill>
        <p:spPr>
          <a:xfrm>
            <a:off x="20049892" y="2587752"/>
            <a:ext cx="15858595" cy="16797528"/>
          </a:xfrm>
          <a:prstGeom prst="rect">
            <a:avLst/>
          </a:prstGeom>
        </p:spPr>
      </p:pic>
      <p:pic>
        <p:nvPicPr>
          <p:cNvPr id="6" name="Picture 5" descr="A screenshot of a game&#10;&#10;AI-generated content may be incorrect.">
            <a:extLst>
              <a:ext uri="{FF2B5EF4-FFF2-40B4-BE49-F238E27FC236}">
                <a16:creationId xmlns:a16="http://schemas.microsoft.com/office/drawing/2014/main" id="{43C79D53-047B-4A5D-B36C-5F5B78280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04" y="15723223"/>
            <a:ext cx="15671039" cy="44101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5BE7EF2-429A-2173-118B-4783E658D681}"/>
              </a:ext>
            </a:extLst>
          </p:cNvPr>
          <p:cNvSpPr txBox="1"/>
          <p:nvPr/>
        </p:nvSpPr>
        <p:spPr>
          <a:xfrm>
            <a:off x="21275040" y="3510623"/>
            <a:ext cx="1278636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04.01-Assessment/</a:t>
            </a:r>
            <a:r>
              <a:rPr lang="en-US" sz="4400" err="1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assessment.ipynb</a:t>
            </a:r>
            <a:endParaRPr lang="en-US" sz="4400">
              <a:solidFill>
                <a:schemeClr val="accent4"/>
              </a:solidFill>
              <a:latin typeface="Roboto Mono" pitchFamily="49" charset="0"/>
              <a:ea typeface="Roboto Mono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811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7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6A9A7-54A6-669E-BF24-427B216374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F99A14C-A2FA-0235-074C-F4318CB1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pic>
        <p:nvPicPr>
          <p:cNvPr id="8" name="Picture 7" descr="A diagram of a graph&#10;&#10;Description automatically generated">
            <a:extLst>
              <a:ext uri="{FF2B5EF4-FFF2-40B4-BE49-F238E27FC236}">
                <a16:creationId xmlns:a16="http://schemas.microsoft.com/office/drawing/2014/main" id="{D773394C-B25B-16AA-6C37-84633C2FB6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4903" y="4479028"/>
            <a:ext cx="20447778" cy="15618323"/>
          </a:xfrm>
          <a:prstGeom prst="rect">
            <a:avLst/>
          </a:prstGeom>
        </p:spPr>
      </p:pic>
      <p:sp>
        <p:nvSpPr>
          <p:cNvPr id="9" name="Subtitle 9">
            <a:extLst>
              <a:ext uri="{FF2B5EF4-FFF2-40B4-BE49-F238E27FC236}">
                <a16:creationId xmlns:a16="http://schemas.microsoft.com/office/drawing/2014/main" id="{07860F8A-0979-8EBE-8315-EA67FF037FA4}"/>
              </a:ext>
            </a:extLst>
          </p:cNvPr>
          <p:cNvSpPr txBox="1">
            <a:spLocks/>
          </p:cNvSpPr>
          <p:nvPr/>
        </p:nvSpPr>
        <p:spPr>
          <a:xfrm>
            <a:off x="1968300" y="11895984"/>
            <a:ext cx="14144911" cy="363356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CUDA extends device code with a few variables:</a:t>
            </a:r>
          </a:p>
          <a:p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/>
              <a:t>stores index of the current thread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1C4A2034-CC3E-39C9-91D9-4B717401599E}"/>
              </a:ext>
            </a:extLst>
          </p:cNvPr>
          <p:cNvSpPr txBox="1">
            <a:spLocks/>
          </p:cNvSpPr>
          <p:nvPr/>
        </p:nvSpPr>
        <p:spPr>
          <a:xfrm>
            <a:off x="1968300" y="15647013"/>
            <a:ext cx="11353571" cy="363356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10 compute steps take:</a:t>
            </a:r>
          </a:p>
          <a:p>
            <a:r>
              <a:rPr lang="en-US" sz="4800"/>
              <a:t>cub:	 		</a:t>
            </a:r>
            <a:r>
              <a:rPr lang="en-US" sz="4800">
                <a:solidFill>
                  <a:schemeClr val="tx2"/>
                </a:solidFill>
              </a:rPr>
              <a:t>0.000043</a:t>
            </a:r>
          </a:p>
          <a:p>
            <a:r>
              <a:rPr lang="en-US" sz="4800"/>
              <a:t>1 thread:		</a:t>
            </a:r>
            <a:r>
              <a:rPr lang="en-US" sz="4800">
                <a:solidFill>
                  <a:srgbClr val="FF0000"/>
                </a:solidFill>
              </a:rPr>
              <a:t>4.15</a:t>
            </a:r>
          </a:p>
          <a:p>
            <a:r>
              <a:rPr lang="en-US" sz="4800"/>
              <a:t>2 threads:		</a:t>
            </a:r>
            <a:r>
              <a:rPr lang="en-US" sz="4800">
                <a:solidFill>
                  <a:srgbClr val="FF0000"/>
                </a:solidFill>
              </a:rPr>
              <a:t>2.6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832CD0-7AE0-5405-F4A4-BDF2FEFA5A7C}"/>
              </a:ext>
            </a:extLst>
          </p:cNvPr>
          <p:cNvSpPr txBox="1"/>
          <p:nvPr/>
        </p:nvSpPr>
        <p:spPr>
          <a:xfrm>
            <a:off x="643319" y="3096475"/>
            <a:ext cx="23900772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const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0">
              <a:solidFill>
                <a:srgbClr val="0000FF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71607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84A977-F6A7-87F2-44E9-84DB4ECBE4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10CADA9-2A68-5D73-7706-7C46440FF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3" name="Subtitle 9">
            <a:extLst>
              <a:ext uri="{FF2B5EF4-FFF2-40B4-BE49-F238E27FC236}">
                <a16:creationId xmlns:a16="http://schemas.microsoft.com/office/drawing/2014/main" id="{8C7248A4-AB82-2C12-9199-9AA92BC5CB99}"/>
              </a:ext>
            </a:extLst>
          </p:cNvPr>
          <p:cNvSpPr txBox="1">
            <a:spLocks/>
          </p:cNvSpPr>
          <p:nvPr/>
        </p:nvSpPr>
        <p:spPr>
          <a:xfrm>
            <a:off x="25016254" y="12147978"/>
            <a:ext cx="11239731" cy="651909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10 compute steps take:</a:t>
            </a:r>
          </a:p>
          <a:p>
            <a:r>
              <a:rPr lang="en-US" sz="4800"/>
              <a:t>cub:	 		</a:t>
            </a:r>
            <a:r>
              <a:rPr lang="en-US" sz="4800">
                <a:solidFill>
                  <a:schemeClr val="tx2"/>
                </a:solidFill>
              </a:rPr>
              <a:t>0.000043</a:t>
            </a:r>
          </a:p>
          <a:p>
            <a:r>
              <a:rPr lang="en-US" sz="4800"/>
              <a:t>1 thread:		</a:t>
            </a:r>
            <a:r>
              <a:rPr lang="en-US" sz="4800">
                <a:solidFill>
                  <a:srgbClr val="FF0000"/>
                </a:solidFill>
              </a:rPr>
              <a:t>4.15</a:t>
            </a:r>
          </a:p>
          <a:p>
            <a:r>
              <a:rPr lang="en-US" sz="4800"/>
              <a:t>2 threads:		</a:t>
            </a:r>
            <a:r>
              <a:rPr lang="en-US" sz="4800">
                <a:solidFill>
                  <a:srgbClr val="FF0000"/>
                </a:solidFill>
              </a:rPr>
              <a:t>2.6</a:t>
            </a:r>
          </a:p>
          <a:p>
            <a:r>
              <a:rPr lang="en-US" sz="4800"/>
              <a:t>256 threads:		</a:t>
            </a:r>
            <a:r>
              <a:rPr lang="en-US" sz="4800">
                <a:solidFill>
                  <a:schemeClr val="accent1"/>
                </a:solidFill>
              </a:rPr>
              <a:t>0.037</a:t>
            </a: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1C1A7297-3158-4419-CDE3-9BCEC346C394}"/>
              </a:ext>
            </a:extLst>
          </p:cNvPr>
          <p:cNvSpPr txBox="1">
            <a:spLocks/>
          </p:cNvSpPr>
          <p:nvPr/>
        </p:nvSpPr>
        <p:spPr>
          <a:xfrm>
            <a:off x="25016254" y="5443700"/>
            <a:ext cx="11239731" cy="2514601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Scheme works! </a:t>
            </a:r>
          </a:p>
          <a:p>
            <a:r>
              <a:rPr lang="en-US"/>
              <a:t>More threads process input faster</a:t>
            </a:r>
          </a:p>
          <a:p>
            <a:r>
              <a:rPr lang="en-US"/>
              <a:t>Let’s just keep adding them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4F4088-8564-0940-6195-51B7D68B9B6B}"/>
              </a:ext>
            </a:extLst>
          </p:cNvPr>
          <p:cNvSpPr txBox="1"/>
          <p:nvPr/>
        </p:nvSpPr>
        <p:spPr>
          <a:xfrm>
            <a:off x="643319" y="3096475"/>
            <a:ext cx="23900772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const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256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0">
              <a:solidFill>
                <a:srgbClr val="0000FF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 float *out)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for (int id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id &lt;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 id +=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out[id] = dli::compute(id, in);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simulate(dli::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 *out,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stream)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block_kernel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32074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FB574A-947E-07BA-01EE-267A8F090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BD4FC3-3D03-7862-AAEF-5CE87026E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3A0313-6209-D323-C496-5687FA9FD3A0}"/>
              </a:ext>
            </a:extLst>
          </p:cNvPr>
          <p:cNvSpPr txBox="1"/>
          <p:nvPr/>
        </p:nvSpPr>
        <p:spPr>
          <a:xfrm>
            <a:off x="16996719" y="16928131"/>
            <a:ext cx="1828800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terminate called after throwing an instance of 'std::</a:t>
            </a:r>
            <a:r>
              <a:rPr lang="en-US" sz="440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runtime_error</a:t>
            </a:r>
            <a:r>
              <a:rPr lang="en-US" sz="440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'</a:t>
            </a:r>
          </a:p>
          <a:p>
            <a:r>
              <a:rPr lang="en-US" sz="4400">
                <a:solidFill>
                  <a:schemeClr val="bg1"/>
                </a:solidFill>
                <a:latin typeface="Roboto Mono" pitchFamily="49" charset="0"/>
                <a:ea typeface="Roboto Mono" pitchFamily="49" charset="0"/>
              </a:rPr>
              <a:t>  what():  </a:t>
            </a:r>
            <a:r>
              <a:rPr lang="en-US" sz="4400">
                <a:solidFill>
                  <a:srgbClr val="FF0000"/>
                </a:solidFill>
                <a:latin typeface="Roboto Mono" pitchFamily="49" charset="0"/>
                <a:ea typeface="Roboto Mono" pitchFamily="49" charset="0"/>
              </a:rPr>
              <a:t>invalid configuration argument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95F6CB9-4B5A-C627-9042-4DCD33CC6A10}"/>
              </a:ext>
            </a:extLst>
          </p:cNvPr>
          <p:cNvCxnSpPr>
            <a:cxnSpLocks/>
          </p:cNvCxnSpPr>
          <p:nvPr/>
        </p:nvCxnSpPr>
        <p:spPr>
          <a:xfrm>
            <a:off x="5422605" y="15385334"/>
            <a:ext cx="1233376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3495780F-BBB7-0B80-E6BB-3CEC585DEB66}"/>
              </a:ext>
            </a:extLst>
          </p:cNvPr>
          <p:cNvCxnSpPr>
            <a:cxnSpLocks/>
            <a:stCxn id="7" idx="1"/>
            <a:endCxn id="12" idx="2"/>
          </p:cNvCxnSpPr>
          <p:nvPr/>
        </p:nvCxnSpPr>
        <p:spPr>
          <a:xfrm rot="10800000">
            <a:off x="11589489" y="15385334"/>
            <a:ext cx="5407230" cy="2604626"/>
          </a:xfrm>
          <a:prstGeom prst="bentConnector2">
            <a:avLst/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AF5ABB06-3D80-E18A-CB4C-4A641998B235}"/>
              </a:ext>
            </a:extLst>
          </p:cNvPr>
          <p:cNvSpPr/>
          <p:nvPr/>
        </p:nvSpPr>
        <p:spPr>
          <a:xfrm>
            <a:off x="5422605" y="13873392"/>
            <a:ext cx="12333767" cy="1511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Subtitle 9">
            <a:extLst>
              <a:ext uri="{FF2B5EF4-FFF2-40B4-BE49-F238E27FC236}">
                <a16:creationId xmlns:a16="http://schemas.microsoft.com/office/drawing/2014/main" id="{4186D6C3-7501-7125-5AAF-16086FDA0F43}"/>
              </a:ext>
            </a:extLst>
          </p:cNvPr>
          <p:cNvSpPr txBox="1">
            <a:spLocks/>
          </p:cNvSpPr>
          <p:nvPr/>
        </p:nvSpPr>
        <p:spPr>
          <a:xfrm>
            <a:off x="20543108" y="10864203"/>
            <a:ext cx="13518292" cy="342900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 dirty="0"/>
              <a:t>The error is expected:</a:t>
            </a:r>
          </a:p>
          <a:p>
            <a:r>
              <a:rPr lang="en-US" sz="4800" dirty="0"/>
              <a:t>You cannot launch more than 1024 threads </a:t>
            </a:r>
          </a:p>
          <a:p>
            <a:r>
              <a:rPr lang="en-US" sz="4800" dirty="0"/>
              <a:t>… in a thread block, which is a HW limit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624C76D-5702-D4EE-762D-36408276B37D}"/>
              </a:ext>
            </a:extLst>
          </p:cNvPr>
          <p:cNvSpPr txBox="1"/>
          <p:nvPr/>
        </p:nvSpPr>
        <p:spPr>
          <a:xfrm>
            <a:off x="643319" y="3096475"/>
            <a:ext cx="23900772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const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2048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0">
              <a:solidFill>
                <a:srgbClr val="0000FF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 float *out)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for (int id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id &lt;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 id +=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out[id] = dli::compute(id, in);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simulate(dli::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 *out,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stream)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block_kernel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09628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7380-0B61-BAD8-95F1-47984ECA72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C68BE1E-2383-2435-BB8F-FA7F5E423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Missing Context</a:t>
            </a:r>
          </a:p>
        </p:txBody>
      </p:sp>
      <p:sp>
        <p:nvSpPr>
          <p:cNvPr id="13" name="Subtitle 9">
            <a:extLst>
              <a:ext uri="{FF2B5EF4-FFF2-40B4-BE49-F238E27FC236}">
                <a16:creationId xmlns:a16="http://schemas.microsoft.com/office/drawing/2014/main" id="{74916210-CE46-A656-A963-6B140F88BD0F}"/>
              </a:ext>
            </a:extLst>
          </p:cNvPr>
          <p:cNvSpPr txBox="1">
            <a:spLocks/>
          </p:cNvSpPr>
          <p:nvPr/>
        </p:nvSpPr>
        <p:spPr>
          <a:xfrm>
            <a:off x="2996518" y="2514602"/>
            <a:ext cx="15347090" cy="403448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endParaRPr lang="en-US" sz="4800" dirty="0"/>
          </a:p>
          <a:p>
            <a:r>
              <a:rPr lang="en-US" sz="4800" dirty="0"/>
              <a:t>threads are grouped in blocks</a:t>
            </a:r>
          </a:p>
          <a:p>
            <a:r>
              <a:rPr lang="en-US" sz="4800" dirty="0"/>
              <a:t>all blocks are of the same size (max 1024 threads)</a:t>
            </a:r>
          </a:p>
          <a:p>
            <a:r>
              <a:rPr lang="en-US" sz="4800" dirty="0"/>
              <a:t>thread indexing is local within a thread block</a:t>
            </a:r>
          </a:p>
        </p:txBody>
      </p:sp>
      <p:sp>
        <p:nvSpPr>
          <p:cNvPr id="14" name="Subtitle 9">
            <a:extLst>
              <a:ext uri="{FF2B5EF4-FFF2-40B4-BE49-F238E27FC236}">
                <a16:creationId xmlns:a16="http://schemas.microsoft.com/office/drawing/2014/main" id="{EEE65B64-19E6-DB72-4BBE-4934937F6AE7}"/>
              </a:ext>
            </a:extLst>
          </p:cNvPr>
          <p:cNvSpPr txBox="1">
            <a:spLocks/>
          </p:cNvSpPr>
          <p:nvPr/>
        </p:nvSpPr>
        <p:spPr>
          <a:xfrm>
            <a:off x="18343607" y="2514601"/>
            <a:ext cx="16905038" cy="5158602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endParaRPr lang="en-US" sz="4800" dirty="0"/>
          </a:p>
          <a:p>
            <a:r>
              <a:rPr lang="en-US" sz="4800" dirty="0"/>
              <a:t>collection of blocks is called grid</a:t>
            </a:r>
          </a:p>
          <a:p>
            <a:r>
              <a:rPr lang="en-US" sz="48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8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8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800" dirty="0"/>
              <a:t>stores index of current block within grid</a:t>
            </a:r>
          </a:p>
          <a:p>
            <a:r>
              <a:rPr lang="en-US" sz="4800" kern="0" dirty="0" err="1">
                <a:solidFill>
                  <a:srgbClr val="0070C1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</a:t>
            </a:r>
            <a:r>
              <a:rPr lang="en-US" sz="48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Dim</a:t>
            </a:r>
            <a:r>
              <a:rPr lang="en-US" sz="48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8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</a:t>
            </a:r>
            <a:r>
              <a:rPr lang="en-US" sz="4800" dirty="0"/>
              <a:t>tores the number of threads in the block</a:t>
            </a:r>
          </a:p>
          <a:p>
            <a:r>
              <a:rPr lang="en-US" sz="48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gridDim</a:t>
            </a:r>
            <a:r>
              <a:rPr lang="en-US" sz="48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8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</a:t>
            </a:r>
            <a:r>
              <a:rPr lang="en-US" sz="4800" dirty="0"/>
              <a:t>tores the number of blocks in the grid</a:t>
            </a:r>
          </a:p>
        </p:txBody>
      </p:sp>
      <p:pic>
        <p:nvPicPr>
          <p:cNvPr id="23" name="Picture 22" descr="A screenshot of a graph&#10;&#10;Description automatically generated">
            <a:extLst>
              <a:ext uri="{FF2B5EF4-FFF2-40B4-BE49-F238E27FC236}">
                <a16:creationId xmlns:a16="http://schemas.microsoft.com/office/drawing/2014/main" id="{5D8F7A03-3FEF-14DE-E818-A81EF6544A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38" y="8190261"/>
            <a:ext cx="27390924" cy="12126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02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94B93-C4A8-6778-98F1-5568EF7AA4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802D68-C5FE-B7B3-0828-1262BACA5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DD94BD-FECE-B982-FB66-4C89F52952E1}"/>
              </a:ext>
            </a:extLst>
          </p:cNvPr>
          <p:cNvSpPr txBox="1"/>
          <p:nvPr/>
        </p:nvSpPr>
        <p:spPr>
          <a:xfrm>
            <a:off x="590320" y="4355458"/>
            <a:ext cx="27470331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...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 </a:t>
            </a: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...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 descr="A screenshot of a graph&#10;&#10;Description automatically generated">
            <a:extLst>
              <a:ext uri="{FF2B5EF4-FFF2-40B4-BE49-F238E27FC236}">
                <a16:creationId xmlns:a16="http://schemas.microsoft.com/office/drawing/2014/main" id="{E122CE64-0C7E-0CB4-AC31-1D44215A4B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538" y="8190261"/>
            <a:ext cx="27390924" cy="12126739"/>
          </a:xfrm>
          <a:prstGeom prst="rect">
            <a:avLst/>
          </a:prstGeom>
        </p:spPr>
      </p:pic>
      <p:sp>
        <p:nvSpPr>
          <p:cNvPr id="11" name="Subtitle 9">
            <a:extLst>
              <a:ext uri="{FF2B5EF4-FFF2-40B4-BE49-F238E27FC236}">
                <a16:creationId xmlns:a16="http://schemas.microsoft.com/office/drawing/2014/main" id="{CB372928-E967-63F9-95AC-6C22EBBEA8E1}"/>
              </a:ext>
            </a:extLst>
          </p:cNvPr>
          <p:cNvSpPr txBox="1">
            <a:spLocks/>
          </p:cNvSpPr>
          <p:nvPr/>
        </p:nvSpPr>
        <p:spPr>
          <a:xfrm>
            <a:off x="18343607" y="2514601"/>
            <a:ext cx="16934535" cy="5158602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endParaRPr lang="en-US" sz="4800" dirty="0"/>
          </a:p>
          <a:p>
            <a:r>
              <a:rPr lang="en-US" sz="4800" dirty="0">
                <a:solidFill>
                  <a:schemeClr val="accent5"/>
                </a:solidFill>
              </a:rPr>
              <a:t>collection of blocks is called grid</a:t>
            </a:r>
          </a:p>
          <a:p>
            <a:r>
              <a:rPr lang="en-US" sz="48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8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800" dirty="0">
                <a:solidFill>
                  <a:schemeClr val="accent5"/>
                </a:solidFill>
              </a:rPr>
              <a:t>stores index of current block within grid</a:t>
            </a:r>
          </a:p>
          <a:p>
            <a:r>
              <a:rPr lang="en-US" sz="4800" kern="0" dirty="0" err="1">
                <a:solidFill>
                  <a:srgbClr val="0070C1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</a:t>
            </a:r>
            <a:r>
              <a:rPr lang="en-US" sz="48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Dim</a:t>
            </a:r>
            <a:r>
              <a:rPr lang="en-US" sz="48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8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</a:t>
            </a:r>
            <a:r>
              <a:rPr lang="en-US" sz="4800" dirty="0"/>
              <a:t>tores the number of threads in the block</a:t>
            </a:r>
          </a:p>
          <a:p>
            <a:r>
              <a:rPr lang="en-US" sz="48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gridDim</a:t>
            </a:r>
            <a:r>
              <a:rPr lang="en-US" sz="48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8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</a:t>
            </a:r>
            <a:r>
              <a:rPr lang="en-US" sz="4800" dirty="0"/>
              <a:t>tores the number of blocks in the grid</a:t>
            </a:r>
          </a:p>
        </p:txBody>
      </p:sp>
    </p:spTree>
    <p:extLst>
      <p:ext uri="{BB962C8B-B14F-4D97-AF65-F5344CB8AC3E}">
        <p14:creationId xmlns:p14="http://schemas.microsoft.com/office/powerpoint/2010/main" val="202400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6A7BC-C609-00F9-7EA9-065EBD82C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CD16023-9CD3-8E23-648D-877E79897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E6EF07-4728-B547-29FC-2D86B20924D4}"/>
              </a:ext>
            </a:extLst>
          </p:cNvPr>
          <p:cNvSpPr txBox="1"/>
          <p:nvPr/>
        </p:nvSpPr>
        <p:spPr>
          <a:xfrm>
            <a:off x="590320" y="4355458"/>
            <a:ext cx="2747033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...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    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...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Subtitle 9">
            <a:extLst>
              <a:ext uri="{FF2B5EF4-FFF2-40B4-BE49-F238E27FC236}">
                <a16:creationId xmlns:a16="http://schemas.microsoft.com/office/drawing/2014/main" id="{CFBB9D7E-0018-2518-32E4-3DF1C53093C7}"/>
              </a:ext>
            </a:extLst>
          </p:cNvPr>
          <p:cNvSpPr txBox="1">
            <a:spLocks/>
          </p:cNvSpPr>
          <p:nvPr/>
        </p:nvSpPr>
        <p:spPr>
          <a:xfrm>
            <a:off x="18343607" y="2514601"/>
            <a:ext cx="16993528" cy="5158602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endParaRPr lang="en-US" sz="4800" dirty="0"/>
          </a:p>
          <a:p>
            <a:r>
              <a:rPr lang="en-US" sz="4800" dirty="0">
                <a:solidFill>
                  <a:schemeClr val="accent5"/>
                </a:solidFill>
              </a:rPr>
              <a:t>collection of blocks is called grid</a:t>
            </a:r>
          </a:p>
          <a:p>
            <a:r>
              <a:rPr lang="en-US" sz="48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8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8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800" dirty="0"/>
              <a:t>stores index of current block within grid</a:t>
            </a:r>
          </a:p>
          <a:p>
            <a:r>
              <a:rPr lang="en-US" sz="4800" kern="0" dirty="0" err="1">
                <a:solidFill>
                  <a:srgbClr val="0070C1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</a:t>
            </a:r>
            <a:r>
              <a:rPr lang="en-US" sz="48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Dim</a:t>
            </a:r>
            <a:r>
              <a:rPr lang="en-US" sz="48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8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</a:t>
            </a:r>
            <a:r>
              <a:rPr lang="en-US" sz="4800" dirty="0"/>
              <a:t>tores the number of threads in the block</a:t>
            </a:r>
          </a:p>
          <a:p>
            <a:r>
              <a:rPr lang="en-US" sz="48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gridDim.x</a:t>
            </a:r>
            <a:r>
              <a:rPr lang="en-US" sz="48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</a:t>
            </a:r>
            <a:r>
              <a:rPr lang="en-US" sz="4800" dirty="0">
                <a:solidFill>
                  <a:schemeClr val="accent5"/>
                </a:solidFill>
              </a:rPr>
              <a:t>tores the number of blocks in the grid</a:t>
            </a:r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0896EC15-A201-DB84-A6CA-A9F4F1A07F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88" y="9514060"/>
            <a:ext cx="30242038" cy="9574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40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8B6D6-B98E-091E-9637-8D6D74F4E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BF17629-28C0-6435-12BF-B1014FF63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Block Size to Use?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409B44-C549-66B2-40B4-91671DFB9251}"/>
              </a:ext>
            </a:extLst>
          </p:cNvPr>
          <p:cNvSpPr txBox="1"/>
          <p:nvPr/>
        </p:nvSpPr>
        <p:spPr>
          <a:xfrm>
            <a:off x="1286059" y="11843831"/>
            <a:ext cx="21295645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simulate(dli::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float *out,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stream)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256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...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0, stream&gt;&gt;&gt;(in, out);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CD944E8C-999D-657E-00D2-22AA1DD287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0" y="3467935"/>
            <a:ext cx="17105243" cy="7572976"/>
          </a:xfrm>
          <a:prstGeom prst="rect">
            <a:avLst/>
          </a:prstGeom>
        </p:spPr>
      </p:pic>
      <p:sp>
        <p:nvSpPr>
          <p:cNvPr id="10" name="Subtitle 9">
            <a:extLst>
              <a:ext uri="{FF2B5EF4-FFF2-40B4-BE49-F238E27FC236}">
                <a16:creationId xmlns:a16="http://schemas.microsoft.com/office/drawing/2014/main" id="{8A4E7ABF-2558-3AD3-1B6F-0BDA9752A7A1}"/>
              </a:ext>
            </a:extLst>
          </p:cNvPr>
          <p:cNvSpPr txBox="1">
            <a:spLocks/>
          </p:cNvSpPr>
          <p:nvPr/>
        </p:nvSpPr>
        <p:spPr>
          <a:xfrm>
            <a:off x="1803823" y="3467935"/>
            <a:ext cx="15347090" cy="6630222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endParaRPr lang="en-US" sz="4800"/>
          </a:p>
          <a:p>
            <a:r>
              <a:rPr lang="en-US" sz="4800"/>
              <a:t>Thread block size doesn’t depend on problem size</a:t>
            </a:r>
          </a:p>
          <a:p>
            <a:r>
              <a:rPr lang="en-US" sz="4800"/>
              <a:t>There’s no block size that fits all the kernels</a:t>
            </a:r>
          </a:p>
          <a:p>
            <a:r>
              <a:rPr lang="en-US" sz="4800"/>
              <a:t>As a rule of thumb:</a:t>
            </a:r>
          </a:p>
          <a:p>
            <a:pPr lvl="1"/>
            <a:r>
              <a:rPr lang="en-US" sz="4400"/>
              <a:t>Use block sizes that are multiple of </a:t>
            </a:r>
            <a:r>
              <a:rPr lang="en-US" sz="4400" b="1">
                <a:solidFill>
                  <a:schemeClr val="tx2"/>
                </a:solidFill>
              </a:rPr>
              <a:t>32</a:t>
            </a:r>
          </a:p>
          <a:p>
            <a:pPr lvl="1"/>
            <a:r>
              <a:rPr lang="en-US" sz="4400"/>
              <a:t>Use </a:t>
            </a:r>
            <a:r>
              <a:rPr lang="en-US" sz="4400" b="1">
                <a:solidFill>
                  <a:schemeClr val="tx2"/>
                </a:solidFill>
              </a:rPr>
              <a:t>256</a:t>
            </a:r>
            <a:r>
              <a:rPr lang="en-US" sz="4400"/>
              <a:t> as a good default</a:t>
            </a:r>
          </a:p>
          <a:p>
            <a:pPr lvl="1"/>
            <a:r>
              <a:rPr lang="en-US" sz="4400"/>
              <a:t>Profile for further tuning</a:t>
            </a:r>
          </a:p>
          <a:p>
            <a:pPr lvl="1"/>
            <a:endParaRPr lang="en-US" sz="4400"/>
          </a:p>
        </p:txBody>
      </p:sp>
    </p:spTree>
    <p:extLst>
      <p:ext uri="{BB962C8B-B14F-4D97-AF65-F5344CB8AC3E}">
        <p14:creationId xmlns:p14="http://schemas.microsoft.com/office/powerpoint/2010/main" val="3221517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B9EED-F8E5-E303-6567-E58373708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3BC17F4-B81E-A7C3-BF48-A139FCCDB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Section at a Glance</a:t>
            </a:r>
          </a:p>
        </p:txBody>
      </p:sp>
      <p:pic>
        <p:nvPicPr>
          <p:cNvPr id="30" name="Picture 29" descr="A screenshot of a graph&#10;&#10;Description automatically generated">
            <a:extLst>
              <a:ext uri="{FF2B5EF4-FFF2-40B4-BE49-F238E27FC236}">
                <a16:creationId xmlns:a16="http://schemas.microsoft.com/office/drawing/2014/main" id="{A9E9E647-F9F4-1125-2A14-C58FC249CB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99648" y="3617775"/>
            <a:ext cx="8125154" cy="4698218"/>
          </a:xfrm>
          <a:prstGeom prst="rect">
            <a:avLst/>
          </a:prstGeom>
        </p:spPr>
      </p:pic>
      <p:pic>
        <p:nvPicPr>
          <p:cNvPr id="31" name="Picture 30" descr="A screenshot of a graph&#10;&#10;Description automatically generated">
            <a:extLst>
              <a:ext uri="{FF2B5EF4-FFF2-40B4-BE49-F238E27FC236}">
                <a16:creationId xmlns:a16="http://schemas.microsoft.com/office/drawing/2014/main" id="{A9F0CA6B-7AD3-FB32-1C96-234F1F7620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199" b="16964"/>
          <a:stretch/>
        </p:blipFill>
        <p:spPr>
          <a:xfrm>
            <a:off x="1739138" y="3617775"/>
            <a:ext cx="8537215" cy="469821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8DEA2EE-CF25-CF6D-0C6D-37753EE7E8E8}"/>
              </a:ext>
            </a:extLst>
          </p:cNvPr>
          <p:cNvSpPr txBox="1"/>
          <p:nvPr/>
        </p:nvSpPr>
        <p:spPr>
          <a:xfrm>
            <a:off x="1578229" y="8614145"/>
            <a:ext cx="88590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3.2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CUDA Kernels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as we implement our first CUDA algorithm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EA64AA-0663-3BFC-E8DA-5A187406C20A}"/>
              </a:ext>
            </a:extLst>
          </p:cNvPr>
          <p:cNvSpPr txBox="1"/>
          <p:nvPr/>
        </p:nvSpPr>
        <p:spPr>
          <a:xfrm>
            <a:off x="26738078" y="8614145"/>
            <a:ext cx="7248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thread block 3.4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Synchronization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15B05D1A-91CC-14AA-D3EF-33797ECD98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08" b="11035"/>
          <a:stretch/>
        </p:blipFill>
        <p:spPr>
          <a:xfrm>
            <a:off x="8612789" y="11996821"/>
            <a:ext cx="7254457" cy="6211137"/>
          </a:xfrm>
          <a:prstGeom prst="rect">
            <a:avLst/>
          </a:prstGeom>
        </p:spPr>
      </p:pic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74970F30-E359-AFC0-242B-D8684F8E42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5"/>
          <a:stretch/>
        </p:blipFill>
        <p:spPr>
          <a:xfrm>
            <a:off x="21933119" y="11996821"/>
            <a:ext cx="3512369" cy="6075303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D2D84A7-AC85-BE11-4D17-8CCE88BA8E65}"/>
              </a:ext>
            </a:extLst>
          </p:cNvPr>
          <p:cNvSpPr txBox="1"/>
          <p:nvPr/>
        </p:nvSpPr>
        <p:spPr>
          <a:xfrm>
            <a:off x="6496050" y="18413298"/>
            <a:ext cx="114879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3.5 </a:t>
            </a:r>
            <a:r>
              <a:rPr lang="en-US" sz="36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Shared Memory</a:t>
            </a:r>
            <a:r>
              <a:rPr lang="en-US" sz="36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as accelerate out kernel and achieve </a:t>
            </a:r>
            <a:r>
              <a:rPr lang="en-US" sz="3600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4x speedup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2ED7A0B6-7A9E-B05B-C481-9C7A17CDA72D}"/>
              </a:ext>
            </a:extLst>
          </p:cNvPr>
          <p:cNvSpPr txBox="1"/>
          <p:nvPr/>
        </p:nvSpPr>
        <p:spPr>
          <a:xfrm>
            <a:off x="18288000" y="18413298"/>
            <a:ext cx="108026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3.6 </a:t>
            </a:r>
            <a:r>
              <a:rPr lang="en-US" sz="36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Cooperative Algorithms</a:t>
            </a:r>
            <a:r>
              <a:rPr lang="en-US" sz="36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as we coarse the grid and accelerate IO</a:t>
            </a:r>
            <a:endParaRPr lang="en-US" sz="3600" dirty="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230292F6-79CE-2C8A-DDAE-7DD67E8AD11C}"/>
              </a:ext>
            </a:extLst>
          </p:cNvPr>
          <p:cNvCxnSpPr>
            <a:cxnSpLocks/>
            <a:stCxn id="31" idx="3"/>
            <a:endCxn id="41" idx="1"/>
          </p:cNvCxnSpPr>
          <p:nvPr/>
        </p:nvCxnSpPr>
        <p:spPr>
          <a:xfrm>
            <a:off x="10276353" y="5966884"/>
            <a:ext cx="3084235" cy="0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04AC4721-F4A4-343F-C1DF-60DC151FC469}"/>
              </a:ext>
            </a:extLst>
          </p:cNvPr>
          <p:cNvCxnSpPr>
            <a:cxnSpLocks/>
            <a:stCxn id="30" idx="3"/>
            <a:endCxn id="34" idx="1"/>
          </p:cNvCxnSpPr>
          <p:nvPr/>
        </p:nvCxnSpPr>
        <p:spPr>
          <a:xfrm flipH="1">
            <a:off x="8612789" y="5966884"/>
            <a:ext cx="25812013" cy="9135506"/>
          </a:xfrm>
          <a:prstGeom prst="bentConnector5">
            <a:avLst>
              <a:gd name="adj1" fmla="val -3366"/>
              <a:gd name="adj2" fmla="val 56203"/>
              <a:gd name="adj3" fmla="val 115765"/>
            </a:avLst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B6C6C313-2FF5-1B6E-CDA7-81B003A7C7C8}"/>
              </a:ext>
            </a:extLst>
          </p:cNvPr>
          <p:cNvCxnSpPr>
            <a:cxnSpLocks/>
            <a:stCxn id="34" idx="3"/>
            <a:endCxn id="35" idx="1"/>
          </p:cNvCxnSpPr>
          <p:nvPr/>
        </p:nvCxnSpPr>
        <p:spPr>
          <a:xfrm flipV="1">
            <a:off x="15867246" y="15034473"/>
            <a:ext cx="6065873" cy="67917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2CAA9952-8808-5C0E-1DD8-F3C309969E7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2"/>
          <a:stretch/>
        </p:blipFill>
        <p:spPr>
          <a:xfrm>
            <a:off x="13360588" y="3468699"/>
            <a:ext cx="10293256" cy="499637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31AF697-C78A-7E6E-5FE4-59C1EA456148}"/>
              </a:ext>
            </a:extLst>
          </p:cNvPr>
          <p:cNvSpPr txBox="1"/>
          <p:nvPr/>
        </p:nvSpPr>
        <p:spPr>
          <a:xfrm>
            <a:off x="14883068" y="8465069"/>
            <a:ext cx="724829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about 3.3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Atomics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Memory operations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B87BD541-B07F-912A-1C9E-89A5E1C8C9EA}"/>
              </a:ext>
            </a:extLst>
          </p:cNvPr>
          <p:cNvCxnSpPr>
            <a:cxnSpLocks/>
            <a:stCxn id="41" idx="3"/>
            <a:endCxn id="30" idx="1"/>
          </p:cNvCxnSpPr>
          <p:nvPr/>
        </p:nvCxnSpPr>
        <p:spPr>
          <a:xfrm>
            <a:off x="23653844" y="5966884"/>
            <a:ext cx="2645804" cy="0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2053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E061B6-DAA9-9025-50C4-E9C79C1F70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564CD4-CDD0-8451-73DB-943879487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Which Grid Size to Use?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54DDC3-1BE4-02C5-2539-92EE2D7A4BEA}"/>
              </a:ext>
            </a:extLst>
          </p:cNvPr>
          <p:cNvSpPr txBox="1"/>
          <p:nvPr/>
        </p:nvSpPr>
        <p:spPr>
          <a:xfrm>
            <a:off x="25016254" y="15229373"/>
            <a:ext cx="9335816" cy="28007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ceil_div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return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F03971-CE6E-B123-8585-00AAEB2F5B66}"/>
              </a:ext>
            </a:extLst>
          </p:cNvPr>
          <p:cNvSpPr txBox="1"/>
          <p:nvPr/>
        </p:nvSpPr>
        <p:spPr>
          <a:xfrm>
            <a:off x="1286059" y="11843831"/>
            <a:ext cx="27470331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simulate(dli::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float *out,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stream)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256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ceil_div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grid_kernel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Subtitle 9">
            <a:extLst>
              <a:ext uri="{FF2B5EF4-FFF2-40B4-BE49-F238E27FC236}">
                <a16:creationId xmlns:a16="http://schemas.microsoft.com/office/drawing/2014/main" id="{C397CFFE-70BE-EBDB-47B3-DDAADE1E62FB}"/>
              </a:ext>
            </a:extLst>
          </p:cNvPr>
          <p:cNvSpPr txBox="1">
            <a:spLocks/>
          </p:cNvSpPr>
          <p:nvPr/>
        </p:nvSpPr>
        <p:spPr>
          <a:xfrm>
            <a:off x="1803822" y="3467935"/>
            <a:ext cx="19525551" cy="3232397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We need the number number of thread blocks (grid size)</a:t>
            </a:r>
          </a:p>
          <a:p>
            <a:r>
              <a:rPr lang="en-US" sz="4800"/>
              <a:t>Grid size frequently depend on problem size</a:t>
            </a:r>
          </a:p>
          <a:p>
            <a:r>
              <a:rPr lang="en-US" sz="4800"/>
              <a:t>As a rule of thumb, use </a:t>
            </a:r>
            <a:r>
              <a:rPr lang="en-US" sz="48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8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8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ceil_div</a:t>
            </a:r>
            <a:r>
              <a:rPr lang="en-US" sz="4800"/>
              <a:t> to compute grid size</a:t>
            </a:r>
          </a:p>
          <a:p>
            <a:pPr lvl="1"/>
            <a:endParaRPr lang="en-US" sz="4400"/>
          </a:p>
        </p:txBody>
      </p:sp>
      <p:pic>
        <p:nvPicPr>
          <p:cNvPr id="9" name="Picture 8" descr="A black background with blue and green squares&#10;&#10;Description automatically generated">
            <a:extLst>
              <a:ext uri="{FF2B5EF4-FFF2-40B4-BE49-F238E27FC236}">
                <a16:creationId xmlns:a16="http://schemas.microsoft.com/office/drawing/2014/main" id="{5802F34B-64EE-3ACD-E7C6-D8C04F0EB5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12" y="6978167"/>
            <a:ext cx="16064070" cy="3991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36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CE7DFE-2DE2-356D-5D5B-5F4F1C669C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892A8B-F40F-6043-7B39-E16C77E66A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3D9C54-F96A-47FC-F872-7058CA4D758C}"/>
              </a:ext>
            </a:extLst>
          </p:cNvPr>
          <p:cNvSpPr txBox="1"/>
          <p:nvPr/>
        </p:nvSpPr>
        <p:spPr>
          <a:xfrm>
            <a:off x="1286056" y="3798042"/>
            <a:ext cx="27470331" cy="1431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thread_index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number_of_threads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simulate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256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ceil_div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grid_kernel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Subtitle 9">
            <a:extLst>
              <a:ext uri="{FF2B5EF4-FFF2-40B4-BE49-F238E27FC236}">
                <a16:creationId xmlns:a16="http://schemas.microsoft.com/office/drawing/2014/main" id="{FAE36274-C35D-C32B-F5F0-AE724D5D014F}"/>
              </a:ext>
            </a:extLst>
          </p:cNvPr>
          <p:cNvSpPr txBox="1">
            <a:spLocks/>
          </p:cNvSpPr>
          <p:nvPr/>
        </p:nvSpPr>
        <p:spPr>
          <a:xfrm>
            <a:off x="25016254" y="12147978"/>
            <a:ext cx="11239731" cy="651909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10 compute steps take:</a:t>
            </a:r>
          </a:p>
          <a:p>
            <a:r>
              <a:rPr lang="en-US" sz="4800"/>
              <a:t>cub:	 		</a:t>
            </a:r>
            <a:r>
              <a:rPr lang="en-US" sz="4800">
                <a:solidFill>
                  <a:schemeClr val="tx2"/>
                </a:solidFill>
              </a:rPr>
              <a:t>0.000043</a:t>
            </a:r>
          </a:p>
          <a:p>
            <a:r>
              <a:rPr lang="en-US" sz="4800"/>
              <a:t>1 thread:		</a:t>
            </a:r>
            <a:r>
              <a:rPr lang="en-US" sz="4800">
                <a:solidFill>
                  <a:srgbClr val="FF0000"/>
                </a:solidFill>
              </a:rPr>
              <a:t>4.15</a:t>
            </a:r>
          </a:p>
          <a:p>
            <a:r>
              <a:rPr lang="en-US" sz="4800"/>
              <a:t>2 threads:		</a:t>
            </a:r>
            <a:r>
              <a:rPr lang="en-US" sz="4800">
                <a:solidFill>
                  <a:srgbClr val="FF0000"/>
                </a:solidFill>
              </a:rPr>
              <a:t>2.6</a:t>
            </a:r>
          </a:p>
          <a:p>
            <a:r>
              <a:rPr lang="en-US" sz="4800"/>
              <a:t>256 threads:		</a:t>
            </a:r>
            <a:r>
              <a:rPr lang="en-US" sz="4800">
                <a:solidFill>
                  <a:schemeClr val="accent1"/>
                </a:solidFill>
              </a:rPr>
              <a:t>0.037</a:t>
            </a:r>
          </a:p>
          <a:p>
            <a:r>
              <a:rPr lang="en-US" sz="4800"/>
              <a:t>5’120’000 threads:	</a:t>
            </a:r>
            <a:r>
              <a:rPr lang="en-US" sz="4800">
                <a:solidFill>
                  <a:schemeClr val="tx2"/>
                </a:solidFill>
              </a:rPr>
              <a:t>0.0003</a:t>
            </a:r>
          </a:p>
        </p:txBody>
      </p:sp>
    </p:spTree>
    <p:extLst>
      <p:ext uri="{BB962C8B-B14F-4D97-AF65-F5344CB8AC3E}">
        <p14:creationId xmlns:p14="http://schemas.microsoft.com/office/powerpoint/2010/main" val="1160496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8454FF-490C-70C5-F771-106C6C9919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80EA210-97F6-CBF4-B773-DD0479AC8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Detect Asymmetry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8DB622F-2664-EAC5-6218-0D5989CED0BA}"/>
              </a:ext>
            </a:extLst>
          </p:cNvPr>
          <p:cNvSpPr txBox="1"/>
          <p:nvPr/>
        </p:nvSpPr>
        <p:spPr>
          <a:xfrm>
            <a:off x="1004464" y="9020905"/>
            <a:ext cx="19672774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top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bottom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extent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diff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abs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top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bottom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diff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0.1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printf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"Error: asymmetry in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%d</a:t>
            </a:r>
            <a:r>
              <a:rPr lang="en-US" sz="4400" kern="0">
                <a:solidFill>
                  <a:srgbClr val="EE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\n</a:t>
            </a:r>
            <a:r>
              <a:rPr lang="en-US" sz="4400" kern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"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CB4679CA-847F-6436-92BE-E8146CDE97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64" y="4682521"/>
            <a:ext cx="19490289" cy="3176722"/>
          </a:xfrm>
        </p:spPr>
        <p:txBody>
          <a:bodyPr/>
          <a:lstStyle/>
          <a:p>
            <a:r>
              <a:rPr lang="en-US" sz="5400"/>
              <a:t>Boundary conditions are symmetric</a:t>
            </a:r>
          </a:p>
          <a:p>
            <a:r>
              <a:rPr lang="en-US" sz="5400"/>
              <a:t>Remaining cells should be symmetric as well</a:t>
            </a:r>
          </a:p>
          <a:p>
            <a:r>
              <a:rPr lang="en-US" sz="5400"/>
              <a:t>Rewrite the function below as a kernel to verify that</a:t>
            </a:r>
          </a:p>
          <a:p>
            <a:endParaRPr lang="en-US" sz="5400"/>
          </a:p>
          <a:p>
            <a:pPr marL="0" indent="0">
              <a:buNone/>
            </a:pPr>
            <a:endParaRPr lang="en-US" sz="5400">
              <a:solidFill>
                <a:srgbClr val="FF0000"/>
              </a:solidFill>
            </a:endParaRPr>
          </a:p>
          <a:p>
            <a:endParaRPr lang="en-US" sz="5400">
              <a:solidFill>
                <a:srgbClr val="FF0000"/>
              </a:solidFill>
            </a:endParaRPr>
          </a:p>
          <a:p>
            <a:endParaRPr lang="en-US" sz="5400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9A3960E2-84D7-5E0D-AAFA-61D3F8E747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238" y="8265161"/>
            <a:ext cx="14881629" cy="90520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4DC820-46C1-C80A-77CE-19338F954D08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03.02-Kernels/03.02.02-Exercise-Symmetry.ipynb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B70CE0E-13A9-821D-717F-60A572DFD7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5 minutes</a:t>
            </a:r>
          </a:p>
        </p:txBody>
      </p:sp>
    </p:spTree>
    <p:extLst>
      <p:ext uri="{BB962C8B-B14F-4D97-AF65-F5344CB8AC3E}">
        <p14:creationId xmlns:p14="http://schemas.microsoft.com/office/powerpoint/2010/main" val="291083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79E6E1-45AE-C8BC-49F6-C0B4E16E2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9038C73-8039-1E4F-CE5E-5F815291D06D}"/>
              </a:ext>
            </a:extLst>
          </p:cNvPr>
          <p:cNvSpPr txBox="1"/>
          <p:nvPr/>
        </p:nvSpPr>
        <p:spPr>
          <a:xfrm>
            <a:off x="1511709" y="5001769"/>
            <a:ext cx="23944007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column = 0;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float top = temp(row, column);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float bottom = temp(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temp.extent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(0) - 1 - row, column);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float diff = abs(top - bottom);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(diff &gt; 0.1)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printf("Error: asymmetry in %d\n", column);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temp,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stream)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target_row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 0;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&lt;&lt;&lt;1, 1, 0, stream&gt;&gt;&gt;(temp,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target_row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6E230D39-4461-BD02-5D55-3A1494CC2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Detect Asymmetry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6CA10A51-1FF7-B6D9-3759-D3364B01B3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BBFDAD-A24C-86F4-8D6B-675AEDE29B64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03.02-Kernels/03.02.02-Exercise-Symmetry.ipynb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7F39706-4719-FD03-C869-03CEC6B10E79}"/>
              </a:ext>
            </a:extLst>
          </p:cNvPr>
          <p:cNvCxnSpPr>
            <a:cxnSpLocks/>
          </p:cNvCxnSpPr>
          <p:nvPr/>
        </p:nvCxnSpPr>
        <p:spPr>
          <a:xfrm>
            <a:off x="24415463" y="5001769"/>
            <a:ext cx="0" cy="175432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2BF40AA-DE22-6BD0-467F-A4FCEC414DFC}"/>
              </a:ext>
            </a:extLst>
          </p:cNvPr>
          <p:cNvSpPr txBox="1"/>
          <p:nvPr/>
        </p:nvSpPr>
        <p:spPr>
          <a:xfrm>
            <a:off x="25455716" y="5001769"/>
            <a:ext cx="831808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Annotate function with  </a:t>
            </a:r>
            <a:r>
              <a:rPr lang="en-US" sz="5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specifier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66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5E9257-5292-B4F3-FC30-26C513E67D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E24A8F7-B2F9-2190-750B-EAE5611FB256}"/>
              </a:ext>
            </a:extLst>
          </p:cNvPr>
          <p:cNvSpPr txBox="1"/>
          <p:nvPr/>
        </p:nvSpPr>
        <p:spPr>
          <a:xfrm>
            <a:off x="1511709" y="5001769"/>
            <a:ext cx="23944007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temp, int row)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column = 0;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float top = temp(row, column);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float bottom = temp(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temp.extent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(0) - 1 - row, column);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float diff = abs(top - bottom);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(diff &gt; 0.1)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printf("Error: asymmetry in %d\n", column);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temp,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stream)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target_row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symmetry_check_kernel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target_row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F8B868EE-61B2-A35C-5B1B-0FAA6C95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Detect Asymmetry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A9CDAA53-37D2-4B65-6848-3B0E6D1213B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BF17CB-4C65-5469-EB9D-372BDEE88BDC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03.02-Kernels/03.02.02-Exercise-Symmetry.ipynb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AEF599-83C0-50F0-B4E3-04D2C44CD370}"/>
              </a:ext>
            </a:extLst>
          </p:cNvPr>
          <p:cNvCxnSpPr>
            <a:cxnSpLocks/>
          </p:cNvCxnSpPr>
          <p:nvPr/>
        </p:nvCxnSpPr>
        <p:spPr>
          <a:xfrm>
            <a:off x="23648546" y="15001176"/>
            <a:ext cx="0" cy="175432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913434B-CC96-7698-0477-DAFB8AA6F376}"/>
              </a:ext>
            </a:extLst>
          </p:cNvPr>
          <p:cNvSpPr txBox="1"/>
          <p:nvPr/>
        </p:nvSpPr>
        <p:spPr>
          <a:xfrm>
            <a:off x="24688799" y="15060170"/>
            <a:ext cx="93725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Use triple chevron to launch the kernel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5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8DD33-D70B-7D8F-E27B-3B871F4A58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46C46D-3D65-DE88-9C8D-9BDB0F8CA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Detect Row Asymmetry</a:t>
            </a:r>
          </a:p>
        </p:txBody>
      </p:sp>
      <p:pic>
        <p:nvPicPr>
          <p:cNvPr id="3" name="Picture 2" descr="A screenshot of a game&#10;&#10;Description automatically generated">
            <a:extLst>
              <a:ext uri="{FF2B5EF4-FFF2-40B4-BE49-F238E27FC236}">
                <a16:creationId xmlns:a16="http://schemas.microsoft.com/office/drawing/2014/main" id="{546A5638-5BBC-6A4C-FD7A-AB2472C689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7238" y="8265161"/>
            <a:ext cx="14881628" cy="9052014"/>
          </a:xfrm>
          <a:prstGeom prst="rect">
            <a:avLst/>
          </a:prstGeom>
        </p:spPr>
      </p:pic>
      <p:sp>
        <p:nvSpPr>
          <p:cNvPr id="5" name="Subtitle 9">
            <a:extLst>
              <a:ext uri="{FF2B5EF4-FFF2-40B4-BE49-F238E27FC236}">
                <a16:creationId xmlns:a16="http://schemas.microsoft.com/office/drawing/2014/main" id="{258E3A5F-F2E4-2917-8D35-71918F241A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64" y="4994816"/>
            <a:ext cx="19141833" cy="3648217"/>
          </a:xfrm>
        </p:spPr>
        <p:txBody>
          <a:bodyPr/>
          <a:lstStyle/>
          <a:p>
            <a:r>
              <a:rPr lang="en-US" sz="5400"/>
              <a:t>Entire row should be symmetric, not just one cell</a:t>
            </a:r>
          </a:p>
          <a:p>
            <a:r>
              <a:rPr lang="en-US" sz="5400"/>
              <a:t>Rewrite the kernel below to verify that it’s the case</a:t>
            </a:r>
          </a:p>
          <a:p>
            <a:r>
              <a:rPr lang="en-US" sz="5400"/>
              <a:t>Assign each thread to verify exactly one column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576D87E-E7DE-2BE2-7699-FDCF370487A8}"/>
              </a:ext>
            </a:extLst>
          </p:cNvPr>
          <p:cNvSpPr txBox="1"/>
          <p:nvPr/>
        </p:nvSpPr>
        <p:spPr>
          <a:xfrm>
            <a:off x="1004464" y="9020905"/>
            <a:ext cx="19672774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b="1" kern="0">
                <a:solidFill>
                  <a:srgbClr val="FF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float top = temp(row, column);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float bottom = temp(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temp.extent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(0) - 1 - row, column);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float diff = abs(top - bottom);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(diff &gt; 0.1)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printf("Error: asymmetry in %d\n", column);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E93805-936F-C721-5416-9B87A4F6363D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03.02-Kernels/03.02.03-Exercise-Row-Symmetry.ipynb</a:t>
            </a: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47575BDE-82F9-3ECB-2EEB-5CBE4738419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8 minutes</a:t>
            </a:r>
          </a:p>
        </p:txBody>
      </p:sp>
    </p:spTree>
    <p:extLst>
      <p:ext uri="{BB962C8B-B14F-4D97-AF65-F5344CB8AC3E}">
        <p14:creationId xmlns:p14="http://schemas.microsoft.com/office/powerpoint/2010/main" val="380924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BA12E3-B51D-718D-D635-C6A7348C2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DF98C6-EFBF-483F-DBB6-F04EA566E329}"/>
              </a:ext>
            </a:extLst>
          </p:cNvPr>
          <p:cNvSpPr txBox="1"/>
          <p:nvPr/>
        </p:nvSpPr>
        <p:spPr>
          <a:xfrm>
            <a:off x="2514600" y="4823966"/>
            <a:ext cx="29466540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row_symmetry_check_kernel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temp, int row)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(abs(temp(row, column) - temp(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temp.extent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(0) - 1 - row, column)) &gt; 0.1)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printf("Error: asymmetry in %d / %d\n", column,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temp.extent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temp,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stream)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extent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256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ceil_div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target_row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row_symmetry_check_kernel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target_row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09DDD26B-7F55-2C9E-6659-16C49D81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Detect Row Asymmetry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A24D8DAC-D419-B30C-F533-BCE9FADE6BB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A722F6D-1C3E-CCC9-23F0-AD912D27EC77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03.02-Kernels/03.02.03-Exercise-Row-Symmetry.ipynb</a:t>
            </a:r>
          </a:p>
        </p:txBody>
      </p:sp>
    </p:spTree>
    <p:extLst>
      <p:ext uri="{BB962C8B-B14F-4D97-AF65-F5344CB8AC3E}">
        <p14:creationId xmlns:p14="http://schemas.microsoft.com/office/powerpoint/2010/main" val="1124871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B1803F-FF77-AC2A-D4FF-6C5D0B6779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19E7AD-147D-E7CD-513B-3CA7BEEAB369}"/>
              </a:ext>
            </a:extLst>
          </p:cNvPr>
          <p:cNvSpPr txBox="1"/>
          <p:nvPr/>
        </p:nvSpPr>
        <p:spPr>
          <a:xfrm>
            <a:off x="2514600" y="4823966"/>
            <a:ext cx="29466540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temp, int row)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</a:t>
            </a: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extent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1024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ceil_div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target_row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symmetry_check_kernel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grid_size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target_row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black background with blue and green squares&#10;&#10;Description automatically generated">
            <a:extLst>
              <a:ext uri="{FF2B5EF4-FFF2-40B4-BE49-F238E27FC236}">
                <a16:creationId xmlns:a16="http://schemas.microsoft.com/office/drawing/2014/main" id="{E208C458-44ED-B9FB-8377-BC985AD84F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19" y="7078891"/>
            <a:ext cx="23146561" cy="5751284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0306FFE6-DF44-4D38-8B82-F2735CF39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Detect Row Asymmetry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58B9860-8F0B-B049-961E-AA190AE3FD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>
                <a:solidFill>
                  <a:srgbClr val="FF0000"/>
                </a:solidFill>
              </a:rPr>
              <a:t>Bug in the solution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4121137-4842-29B5-555D-848AAD7A090A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03.02-Kernels/03.02.03-Exercise-Row-Symmetry.ipynb</a:t>
            </a:r>
          </a:p>
        </p:txBody>
      </p:sp>
    </p:spTree>
    <p:extLst>
      <p:ext uri="{BB962C8B-B14F-4D97-AF65-F5344CB8AC3E}">
        <p14:creationId xmlns:p14="http://schemas.microsoft.com/office/powerpoint/2010/main" val="349543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92C260-FE44-0CCD-1B4E-CCAD399EE5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4042E9-0D55-16E1-5760-73903157DC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Fixed Row Symmetry Check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10BC3E-4CBC-5075-E69D-F78E6BD88389}"/>
              </a:ext>
            </a:extLst>
          </p:cNvPr>
          <p:cNvSpPr txBox="1"/>
          <p:nvPr/>
        </p:nvSpPr>
        <p:spPr>
          <a:xfrm>
            <a:off x="2176670" y="10595502"/>
            <a:ext cx="315468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temp, int row)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extent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if (abs(temp(row, column) - temp(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temp.extent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(0) - 1 - row, column)) &gt; 0.1)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printf("Error: asymmetry in %d / %d\n", column,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temp.extent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black background with blue and green squares&#10;&#10;Description automatically generated">
            <a:extLst>
              <a:ext uri="{FF2B5EF4-FFF2-40B4-BE49-F238E27FC236}">
                <a16:creationId xmlns:a16="http://schemas.microsoft.com/office/drawing/2014/main" id="{BEE24A8B-844A-97D1-C78D-E1B53B7BD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719" y="3679409"/>
            <a:ext cx="23146561" cy="5751284"/>
          </a:xfrm>
          <a:prstGeom prst="rect">
            <a:avLst/>
          </a:prstGeom>
        </p:spPr>
      </p:pic>
      <p:sp>
        <p:nvSpPr>
          <p:cNvPr id="6" name="Subtitle 9">
            <a:extLst>
              <a:ext uri="{FF2B5EF4-FFF2-40B4-BE49-F238E27FC236}">
                <a16:creationId xmlns:a16="http://schemas.microsoft.com/office/drawing/2014/main" id="{317211E0-FBF3-2A15-57A6-A8EF4A305C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8085" y="13271499"/>
            <a:ext cx="19141833" cy="911640"/>
          </a:xfrm>
        </p:spPr>
        <p:txBody>
          <a:bodyPr/>
          <a:lstStyle/>
          <a:p>
            <a:pPr marL="0" indent="0">
              <a:buNone/>
            </a:pPr>
            <a:r>
              <a:rPr lang="en-US" sz="5400"/>
              <a:t>Check if a given thread is within bounds of problem size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207BE1A-1839-2E36-A82F-802C4CFE735F}"/>
              </a:ext>
            </a:extLst>
          </p:cNvPr>
          <p:cNvCxnSpPr>
            <a:cxnSpLocks/>
          </p:cNvCxnSpPr>
          <p:nvPr/>
        </p:nvCxnSpPr>
        <p:spPr>
          <a:xfrm>
            <a:off x="13013678" y="13062778"/>
            <a:ext cx="0" cy="132908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667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F7BAE-7AEF-5FAD-C471-96612F2CB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36CD21-F888-934D-8C06-C0D2E50937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Compute Sanitizer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C14B23-17EF-DE92-F645-20C70B8D8E90}"/>
              </a:ext>
            </a:extLst>
          </p:cNvPr>
          <p:cNvSpPr txBox="1"/>
          <p:nvPr/>
        </p:nvSpPr>
        <p:spPr>
          <a:xfrm>
            <a:off x="3794760" y="3340076"/>
            <a:ext cx="24528780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nvcc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CD3131"/>
                </a:solidFill>
                <a:effectLst/>
                <a:latin typeface="Roboto Mono" pitchFamily="49" charset="0"/>
                <a:ea typeface="Roboto Mono" pitchFamily="49" charset="0"/>
              </a:rPr>
              <a:t>--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extended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-</a:t>
            </a:r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lambda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-g -G -o 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/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tmp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/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a.out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.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/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src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/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row_symmetry_check.cu</a:t>
            </a:r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endParaRPr lang="en-US" sz="4400">
              <a:solidFill>
                <a:srgbClr val="3B3B3B"/>
              </a:solidFill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compute-sanitizer /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tmp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/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a.out</a:t>
            </a:r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F2FFC-FEB5-DA59-0EE2-5DAF2D48FB4E}"/>
              </a:ext>
            </a:extLst>
          </p:cNvPr>
          <p:cNvSpPr txBox="1"/>
          <p:nvPr/>
        </p:nvSpPr>
        <p:spPr>
          <a:xfrm>
            <a:off x="1303020" y="6289209"/>
            <a:ext cx="35022729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========= </a:t>
            </a:r>
            <a:r>
              <a:rPr lang="en-US" sz="4400" b="1">
                <a:solidFill>
                  <a:srgbClr val="FF0000"/>
                </a:solidFill>
                <a:effectLst/>
                <a:latin typeface="Roboto Mono" pitchFamily="49" charset="0"/>
                <a:ea typeface="Roboto Mono" pitchFamily="49" charset="0"/>
              </a:rPr>
              <a:t>Invalid __global__ read of size 4 bytes</a:t>
            </a:r>
          </a:p>
          <a:p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=========     at </a:t>
            </a:r>
            <a:r>
              <a:rPr lang="en-US" sz="4400" b="0" err="1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symmetry_check_kernel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 err="1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::std::</a:t>
            </a:r>
            <a:r>
              <a:rPr lang="en-US" sz="4400" b="0" err="1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mdspan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&lt;&gt;, int) in </a:t>
            </a:r>
            <a:r>
              <a:rPr lang="en-US" sz="4400" b="1">
                <a:solidFill>
                  <a:srgbClr val="FF0000"/>
                </a:solidFill>
                <a:effectLst/>
                <a:latin typeface="Roboto Mono" pitchFamily="49" charset="0"/>
                <a:ea typeface="Roboto Mono" pitchFamily="49" charset="0"/>
              </a:rPr>
              <a:t>row_symmetry_check.cu:7</a:t>
            </a:r>
          </a:p>
          <a:p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=========     by thread (905,0,0) in block (4,0,0)</a:t>
            </a:r>
          </a:p>
          <a:p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=========     </a:t>
            </a:r>
            <a:r>
              <a:rPr lang="en-US" sz="4400" b="0" i="1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Address 0x7c5287588004 is out of bounds</a:t>
            </a:r>
          </a:p>
          <a:p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=========     and is 5 bytes after the nearest allocation at 0x7c5286200000 of size 20,480,000 bytes</a:t>
            </a:r>
          </a:p>
          <a:p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=========     Saved host backtrace up to driver entry point at kernel launch time</a:t>
            </a:r>
            <a:endParaRPr lang="en-US" sz="4400">
              <a:solidFill>
                <a:schemeClr val="bg1"/>
              </a:solidFill>
              <a:latin typeface="Roboto Mono" pitchFamily="49" charset="0"/>
              <a:ea typeface="Roboto Mono" pitchFamily="49" charset="0"/>
              <a:cs typeface="NVIDIA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8671DD-C599-9C3D-35AB-B1BB40F84215}"/>
              </a:ext>
            </a:extLst>
          </p:cNvPr>
          <p:cNvSpPr txBox="1"/>
          <p:nvPr/>
        </p:nvSpPr>
        <p:spPr>
          <a:xfrm>
            <a:off x="5418424" y="12569979"/>
            <a:ext cx="2679192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symmetry_check_kernel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abs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extent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-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0.1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printf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"Error: asymmetry in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%d</a:t>
            </a:r>
            <a:r>
              <a:rPr lang="en-US" sz="4400" kern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/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%d</a:t>
            </a:r>
            <a:r>
              <a:rPr lang="en-US" sz="4400" kern="0">
                <a:solidFill>
                  <a:srgbClr val="EE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\n</a:t>
            </a:r>
            <a:r>
              <a:rPr lang="en-US" sz="4400" kern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"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extent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AD3006C-769D-C7A9-BC3C-3CCF66C5CCFD}"/>
              </a:ext>
            </a:extLst>
          </p:cNvPr>
          <p:cNvSpPr/>
          <p:nvPr/>
        </p:nvSpPr>
        <p:spPr>
          <a:xfrm>
            <a:off x="24117300" y="6789420"/>
            <a:ext cx="8093044" cy="109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D12414-629B-A892-4C5E-CE84C6F542CF}"/>
              </a:ext>
            </a:extLst>
          </p:cNvPr>
          <p:cNvCxnSpPr>
            <a:cxnSpLocks/>
          </p:cNvCxnSpPr>
          <p:nvPr/>
        </p:nvCxnSpPr>
        <p:spPr>
          <a:xfrm flipV="1">
            <a:off x="31157576" y="15114493"/>
            <a:ext cx="0" cy="109728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Elbow Connector 15">
            <a:extLst>
              <a:ext uri="{FF2B5EF4-FFF2-40B4-BE49-F238E27FC236}">
                <a16:creationId xmlns:a16="http://schemas.microsoft.com/office/drawing/2014/main" id="{2CAAF27B-F6C8-8034-CDE5-258194A23B43}"/>
              </a:ext>
            </a:extLst>
          </p:cNvPr>
          <p:cNvCxnSpPr>
            <a:cxnSpLocks/>
            <a:stCxn id="21" idx="3"/>
            <a:endCxn id="14" idx="3"/>
          </p:cNvCxnSpPr>
          <p:nvPr/>
        </p:nvCxnSpPr>
        <p:spPr>
          <a:xfrm flipV="1">
            <a:off x="31157576" y="7338060"/>
            <a:ext cx="1052768" cy="8325073"/>
          </a:xfrm>
          <a:prstGeom prst="bentConnector3">
            <a:avLst>
              <a:gd name="adj1" fmla="val 399656"/>
            </a:avLst>
          </a:prstGeom>
          <a:ln w="5080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00AB6257-9839-B6F1-5A84-48421465D26C}"/>
              </a:ext>
            </a:extLst>
          </p:cNvPr>
          <p:cNvSpPr/>
          <p:nvPr/>
        </p:nvSpPr>
        <p:spPr>
          <a:xfrm>
            <a:off x="6050280" y="15114493"/>
            <a:ext cx="25107296" cy="10972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Subtitle 9">
            <a:extLst>
              <a:ext uri="{FF2B5EF4-FFF2-40B4-BE49-F238E27FC236}">
                <a16:creationId xmlns:a16="http://schemas.microsoft.com/office/drawing/2014/main" id="{EEF81515-856C-E93D-CFE5-438B29DC61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17083" y="18904226"/>
            <a:ext cx="19141833" cy="1510748"/>
          </a:xfrm>
        </p:spPr>
        <p:txBody>
          <a:bodyPr/>
          <a:lstStyle/>
          <a:p>
            <a:r>
              <a:rPr lang="en-US" sz="5400"/>
              <a:t>One way to detect the bug would be compute sanitizer </a:t>
            </a:r>
          </a:p>
        </p:txBody>
      </p:sp>
    </p:spTree>
    <p:extLst>
      <p:ext uri="{BB962C8B-B14F-4D97-AF65-F5344CB8AC3E}">
        <p14:creationId xmlns:p14="http://schemas.microsoft.com/office/powerpoint/2010/main" val="2670795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BA9F56-D8FA-BE1C-1A2A-70F464F749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E7E5E9-1EC9-E7A4-E633-F0FF6E5D5F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B7F3D7E-256F-B848-4702-3013DB944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48387" y="4755986"/>
            <a:ext cx="21227539" cy="678370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/>
              <a:t>CUDA libraries do not have magic powers to invoke code on GPU</a:t>
            </a:r>
          </a:p>
          <a:p>
            <a:pPr>
              <a:lnSpc>
                <a:spcPct val="150000"/>
              </a:lnSpc>
            </a:pPr>
            <a:r>
              <a:rPr lang="en-US" sz="4800"/>
              <a:t>When existing libraries don’t suit your use case, you’ll have to write your own GPU accelerated algorithms</a:t>
            </a:r>
          </a:p>
          <a:p>
            <a:pPr>
              <a:lnSpc>
                <a:spcPct val="150000"/>
              </a:lnSpc>
            </a:pPr>
            <a:r>
              <a:rPr lang="en-US" sz="4800"/>
              <a:t>To do so, you’ll have to understand how to launch work on GPU directly</a:t>
            </a:r>
          </a:p>
          <a:p>
            <a:pPr>
              <a:lnSpc>
                <a:spcPct val="150000"/>
              </a:lnSpc>
            </a:pPr>
            <a:endParaRPr lang="en-US" sz="4800"/>
          </a:p>
          <a:p>
            <a:pPr>
              <a:lnSpc>
                <a:spcPct val="150000"/>
              </a:lnSpc>
            </a:pPr>
            <a:endParaRPr lang="en-US" sz="48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sz="4800">
              <a:solidFill>
                <a:srgbClr val="FF0000"/>
              </a:solidFill>
            </a:endParaRP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6CC74ED-429E-F333-8B08-5E559403E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074" y="6675120"/>
            <a:ext cx="26088976" cy="13343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998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DDC0F-8C8B-E004-3255-CFC111EB99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0C07E58-8E57-E3CB-02BF-C5BC4A7B1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Assertions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713378-6D64-918A-6C01-5E1475DBD993}"/>
              </a:ext>
            </a:extLst>
          </p:cNvPr>
          <p:cNvSpPr txBox="1"/>
          <p:nvPr/>
        </p:nvSpPr>
        <p:spPr>
          <a:xfrm>
            <a:off x="7673007" y="17519522"/>
            <a:ext cx="2122998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>
                <a:solidFill>
                  <a:srgbClr val="FF0000"/>
                </a:solidFill>
                <a:latin typeface="Roboto Mono" pitchFamily="49" charset="0"/>
                <a:ea typeface="Roboto Mono" pitchFamily="49" charset="0"/>
              </a:rPr>
              <a:t>mdspan.h:134: __index: block: [0,0,0], thread: [3,0,0] Assertion `</a:t>
            </a:r>
            <a:r>
              <a:rPr lang="en-US" sz="4400" err="1">
                <a:solidFill>
                  <a:srgbClr val="FF0000"/>
                </a:solidFill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4400">
                <a:solidFill>
                  <a:srgbClr val="FF0000"/>
                </a:solidFill>
                <a:latin typeface="Roboto Mono" pitchFamily="49" charset="0"/>
                <a:ea typeface="Roboto Mono" pitchFamily="49" charset="0"/>
              </a:rPr>
              <a:t>::std::</a:t>
            </a:r>
            <a:r>
              <a:rPr lang="en-US" sz="4400" err="1">
                <a:solidFill>
                  <a:srgbClr val="FF0000"/>
                </a:solidFill>
                <a:latin typeface="Roboto Mono" pitchFamily="49" charset="0"/>
                <a:ea typeface="Roboto Mono" pitchFamily="49" charset="0"/>
              </a:rPr>
              <a:t>mdspan</a:t>
            </a:r>
            <a:r>
              <a:rPr lang="en-US" sz="4400">
                <a:solidFill>
                  <a:srgbClr val="FF0000"/>
                </a:solidFill>
                <a:latin typeface="Roboto Mono" pitchFamily="49" charset="0"/>
                <a:ea typeface="Roboto Mono" pitchFamily="49" charset="0"/>
              </a:rPr>
              <a:t> subscript out of range!` failed.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7D0C46C-FAB0-5FBE-F395-650873EA159A}"/>
              </a:ext>
            </a:extLst>
          </p:cNvPr>
          <p:cNvSpPr txBox="1"/>
          <p:nvPr/>
        </p:nvSpPr>
        <p:spPr>
          <a:xfrm>
            <a:off x="1456082" y="3444386"/>
            <a:ext cx="29466540" cy="889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#define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CCCL_ENABLE_ASSERTIONS</a:t>
            </a:r>
          </a:p>
          <a:p>
            <a:pPr marL="0" marR="0"/>
            <a:r>
              <a:rPr lang="en-US" sz="4400" kern="0" dirty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#include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 err="1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/std/</a:t>
            </a:r>
            <a:r>
              <a:rPr lang="en-US" sz="4400" kern="0" dirty="0" err="1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mdspan</a:t>
            </a:r>
            <a:r>
              <a:rPr lang="en-US" sz="4400" kern="0" dirty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 dirty="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  <a:p>
            <a:pPr marL="0" marR="0"/>
            <a:endParaRPr lang="en-US" sz="4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row_symmetry_check_kernel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temp, int row)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column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(abs(temp(row, column) - temp(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temp.extent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(0) - 1 - row, column)) &gt; 0.1)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printf("Error: asymmetry in %d / %d\n", column,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temp.extent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3" name="Subtitle 9">
            <a:extLst>
              <a:ext uri="{FF2B5EF4-FFF2-40B4-BE49-F238E27FC236}">
                <a16:creationId xmlns:a16="http://schemas.microsoft.com/office/drawing/2014/main" id="{D55D61BB-1B27-3637-F7F8-DB571E144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6082" y="13147397"/>
            <a:ext cx="33663835" cy="3563856"/>
          </a:xfrm>
        </p:spPr>
        <p:txBody>
          <a:bodyPr/>
          <a:lstStyle/>
          <a:p>
            <a:r>
              <a:rPr lang="en-US" sz="5400"/>
              <a:t>Another way to detect the bug would be enabling assertions </a:t>
            </a:r>
          </a:p>
          <a:p>
            <a:r>
              <a:rPr lang="en-US" sz="5400"/>
              <a:t>Runtime checks affect performance, so OOB access checks are disable by default</a:t>
            </a:r>
          </a:p>
          <a:p>
            <a:r>
              <a:rPr lang="en-US" sz="5400"/>
              <a:t>You could enable them by defining </a:t>
            </a:r>
            <a:r>
              <a:rPr lang="en-US" sz="5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CCCL_ENABLE_ASSERTIONS</a:t>
            </a:r>
            <a:r>
              <a:rPr lang="en-US" sz="5400"/>
              <a:t> before including any header in debug</a:t>
            </a:r>
          </a:p>
        </p:txBody>
      </p:sp>
    </p:spTree>
    <p:extLst>
      <p:ext uri="{BB962C8B-B14F-4D97-AF65-F5344CB8AC3E}">
        <p14:creationId xmlns:p14="http://schemas.microsoft.com/office/powerpoint/2010/main" val="151867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23EC6-D4B3-037E-5721-E1B899A20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F9CAD6-BE81-34B6-2369-5B8EB2188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Thread Hierarchy?</a:t>
            </a:r>
          </a:p>
        </p:txBody>
      </p:sp>
      <p:pic>
        <p:nvPicPr>
          <p:cNvPr id="2" name="Picture 1" descr="A screen shot of a graph&#10;&#10;Description automatically generated">
            <a:extLst>
              <a:ext uri="{FF2B5EF4-FFF2-40B4-BE49-F238E27FC236}">
                <a16:creationId xmlns:a16="http://schemas.microsoft.com/office/drawing/2014/main" id="{83DE3206-D7AF-16DB-F6CD-F95E729E0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2588" y="9514060"/>
            <a:ext cx="30242038" cy="9574696"/>
          </a:xfrm>
          <a:prstGeom prst="rect">
            <a:avLst/>
          </a:prstGeom>
        </p:spPr>
      </p:pic>
      <p:sp>
        <p:nvSpPr>
          <p:cNvPr id="6" name="Subtitle 9">
            <a:extLst>
              <a:ext uri="{FF2B5EF4-FFF2-40B4-BE49-F238E27FC236}">
                <a16:creationId xmlns:a16="http://schemas.microsoft.com/office/drawing/2014/main" id="{6E3CAEB7-F78F-B19C-D120-5F9FB449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535" y="5192885"/>
            <a:ext cx="29374929" cy="3176722"/>
          </a:xfrm>
        </p:spPr>
        <p:txBody>
          <a:bodyPr/>
          <a:lstStyle/>
          <a:p>
            <a:r>
              <a:rPr lang="en-US" sz="5400"/>
              <a:t>We just fixed a bug caused by splitting grid into blocks</a:t>
            </a:r>
          </a:p>
          <a:p>
            <a:r>
              <a:rPr lang="en-US" sz="5400"/>
              <a:t>It’s reasonable to ask a question: why adding all this complexity with thread hierarchy?</a:t>
            </a:r>
          </a:p>
          <a:p>
            <a:endParaRPr lang="en-US" sz="5400"/>
          </a:p>
          <a:p>
            <a:pPr marL="0" indent="0">
              <a:buNone/>
            </a:pPr>
            <a:endParaRPr lang="en-US" sz="5400">
              <a:solidFill>
                <a:srgbClr val="FF0000"/>
              </a:solidFill>
            </a:endParaRPr>
          </a:p>
          <a:p>
            <a:endParaRPr lang="en-US" sz="5400">
              <a:solidFill>
                <a:srgbClr val="FF0000"/>
              </a:solidFill>
            </a:endParaRPr>
          </a:p>
          <a:p>
            <a:endParaRPr lang="en-US" sz="54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296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B5A8B5-0915-3939-706A-9B537FA8C0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EDE0C2E-F6BA-8899-8063-892768A0C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Histogram</a:t>
            </a:r>
          </a:p>
        </p:txBody>
      </p:sp>
      <p:pic>
        <p:nvPicPr>
          <p:cNvPr id="5" name="Picture 4" descr="A diagram of a graph&#10;&#10;Description automatically generated">
            <a:extLst>
              <a:ext uri="{FF2B5EF4-FFF2-40B4-BE49-F238E27FC236}">
                <a16:creationId xmlns:a16="http://schemas.microsoft.com/office/drawing/2014/main" id="{A9066F51-843C-8458-B0F9-7265130AD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4620" y="2998666"/>
            <a:ext cx="21198233" cy="1700313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D56BC91-45C7-E91A-AADC-FDF374954FCA}"/>
              </a:ext>
            </a:extLst>
          </p:cNvPr>
          <p:cNvSpPr txBox="1"/>
          <p:nvPr/>
        </p:nvSpPr>
        <p:spPr>
          <a:xfrm>
            <a:off x="19911800" y="5225270"/>
            <a:ext cx="14903134" cy="117262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Histogram groups data into bins by counting how many values fall into each bin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effectLst/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For our case, it shows overall distribution of temperatures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effectLst/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effectLst/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effectLst/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effectLst/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Each bin covers a temperature range, and the bar height shows how many cells lie in that range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740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FB49A0-CF76-0161-4499-3D5A0E8D37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1ADA9F-1337-6E21-4C17-B194DBDDE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DBF74-83F3-1904-0ED9-628EC9A8AAAA}"/>
              </a:ext>
            </a:extLst>
          </p:cNvPr>
          <p:cNvSpPr txBox="1"/>
          <p:nvPr/>
        </p:nvSpPr>
        <p:spPr>
          <a:xfrm>
            <a:off x="1885827" y="8605024"/>
            <a:ext cx="13614368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...</a:t>
            </a:r>
            <a:endParaRPr lang="en-US" sz="4400" kern="100"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61BF4F6-5057-EDF8-7C9D-679F297A1822}"/>
              </a:ext>
            </a:extLst>
          </p:cNvPr>
          <p:cNvSpPr txBox="1"/>
          <p:nvPr/>
        </p:nvSpPr>
        <p:spPr>
          <a:xfrm>
            <a:off x="7287322" y="5098147"/>
            <a:ext cx="220013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is like one-dimensional 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mdspan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EFCC21A-C9B0-51B8-BE78-33F454960AA3}"/>
              </a:ext>
            </a:extLst>
          </p:cNvPr>
          <p:cNvSpPr txBox="1"/>
          <p:nvPr/>
        </p:nvSpPr>
        <p:spPr>
          <a:xfrm>
            <a:off x="19158266" y="8605023"/>
            <a:ext cx="14903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Includes si</a:t>
            </a: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ze information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Safer alternative to raw pointers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Reducing common pointer errors</a:t>
            </a: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Lightweight view over a sequence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Does not own th</a:t>
            </a: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e data, just references it</a:t>
            </a:r>
          </a:p>
        </p:txBody>
      </p:sp>
    </p:spTree>
    <p:extLst>
      <p:ext uri="{BB962C8B-B14F-4D97-AF65-F5344CB8AC3E}">
        <p14:creationId xmlns:p14="http://schemas.microsoft.com/office/powerpoint/2010/main" val="3398328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053F4-FD68-62D8-3919-28BF4A6E42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82D28C-CD58-F5AA-DAB5-BDEEC7C70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E5471-AD41-B056-06DD-CCD05A4EFF14}"/>
              </a:ext>
            </a:extLst>
          </p:cNvPr>
          <p:cNvSpPr txBox="1"/>
          <p:nvPr/>
        </p:nvSpPr>
        <p:spPr>
          <a:xfrm>
            <a:off x="2854801" y="8143543"/>
            <a:ext cx="1856120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std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array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&lt;</a:t>
            </a:r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int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4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&gt;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a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{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1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2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3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4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};</a:t>
            </a:r>
          </a:p>
          <a:p>
            <a:r>
              <a:rPr lang="en-US" sz="4400" b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std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span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&lt;</a:t>
            </a:r>
            <a:r>
              <a:rPr lang="en-US" sz="4400" b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</a:rPr>
              <a:t>int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&gt;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span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a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.</a:t>
            </a:r>
            <a:r>
              <a:rPr lang="en-US" sz="4400" b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data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(), 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3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);</a:t>
            </a:r>
          </a:p>
          <a:p>
            <a:b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</a:b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std::printf("span[0] = %d\n", span[0]); // 1</a:t>
            </a: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std::printf("span[1] = %d\n", span[1]); // 2</a:t>
            </a:r>
          </a:p>
          <a:p>
            <a:b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</a:b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std::printf("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span.size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() = %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zu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\n", 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span.size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()); // 3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19590920-1D54-AE41-50B9-1C1B1C71CA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34167" y="8430120"/>
            <a:ext cx="19141833" cy="911640"/>
          </a:xfrm>
        </p:spPr>
        <p:txBody>
          <a:bodyPr/>
          <a:lstStyle/>
          <a:p>
            <a:pPr marL="0" indent="0">
              <a:buNone/>
            </a:pPr>
            <a:r>
              <a:rPr lang="en-US" sz="5400"/>
              <a:t>constructor takes pointer and size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DE204CB-6448-0E29-B1D6-A606AAB558C3}"/>
              </a:ext>
            </a:extLst>
          </p:cNvPr>
          <p:cNvCxnSpPr>
            <a:cxnSpLocks/>
          </p:cNvCxnSpPr>
          <p:nvPr/>
        </p:nvCxnSpPr>
        <p:spPr>
          <a:xfrm>
            <a:off x="16719760" y="8221399"/>
            <a:ext cx="0" cy="132908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55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57CAFB-AD9B-7985-8C3F-D29D0063F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5BA800-9BCC-27CE-1CEB-6AA48F8A4D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 Recap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4700CD-11D6-6E51-EF64-05A5490DE8FD}"/>
              </a:ext>
            </a:extLst>
          </p:cNvPr>
          <p:cNvSpPr txBox="1"/>
          <p:nvPr/>
        </p:nvSpPr>
        <p:spPr>
          <a:xfrm>
            <a:off x="2854801" y="8143543"/>
            <a:ext cx="1856120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::std::array&lt;int, 4&gt; a{1, 2, 3, 4};</a:t>
            </a:r>
          </a:p>
          <a:p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::std::span&lt;int&gt; span(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a.data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(), 3);</a:t>
            </a:r>
          </a:p>
          <a:p>
            <a:b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</a:b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std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printf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</a:rPr>
              <a:t>"span[0] =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%d</a:t>
            </a:r>
            <a:r>
              <a:rPr lang="en-US" sz="4400" b="0">
                <a:solidFill>
                  <a:srgbClr val="EE0000"/>
                </a:solidFill>
                <a:effectLst/>
                <a:latin typeface="Roboto Mono" pitchFamily="49" charset="0"/>
                <a:ea typeface="Roboto Mono" pitchFamily="49" charset="0"/>
              </a:rPr>
              <a:t>\n</a:t>
            </a:r>
            <a:r>
              <a:rPr lang="en-US" sz="4400" b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</a:rPr>
              <a:t>"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span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[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0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]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);</a:t>
            </a:r>
            <a:r>
              <a:rPr lang="en-US" sz="4400" b="0">
                <a:solidFill>
                  <a:srgbClr val="008000"/>
                </a:solidFill>
                <a:effectLst/>
                <a:latin typeface="Roboto Mono" pitchFamily="49" charset="0"/>
                <a:ea typeface="Roboto Mono" pitchFamily="49" charset="0"/>
              </a:rPr>
              <a:t> // 1</a:t>
            </a:r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std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printf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</a:rPr>
              <a:t>"span[1] =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%d</a:t>
            </a:r>
            <a:r>
              <a:rPr lang="en-US" sz="4400" b="0">
                <a:solidFill>
                  <a:srgbClr val="EE0000"/>
                </a:solidFill>
                <a:effectLst/>
                <a:latin typeface="Roboto Mono" pitchFamily="49" charset="0"/>
                <a:ea typeface="Roboto Mono" pitchFamily="49" charset="0"/>
              </a:rPr>
              <a:t>\n</a:t>
            </a:r>
            <a:r>
              <a:rPr lang="en-US" sz="4400" b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</a:rPr>
              <a:t>"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span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[</a:t>
            </a:r>
            <a:r>
              <a:rPr lang="en-US" sz="4400" b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</a:rPr>
              <a:t>1</a:t>
            </a:r>
            <a:r>
              <a:rPr lang="en-US" sz="4400" b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</a:rPr>
              <a:t>]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);</a:t>
            </a:r>
            <a:r>
              <a:rPr lang="en-US" sz="4400" b="0">
                <a:solidFill>
                  <a:srgbClr val="008000"/>
                </a:solidFill>
                <a:effectLst/>
                <a:latin typeface="Roboto Mono" pitchFamily="49" charset="0"/>
                <a:ea typeface="Roboto Mono" pitchFamily="49" charset="0"/>
              </a:rPr>
              <a:t> // 2</a:t>
            </a:r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  <a:p>
            <a:b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</a:b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std::printf("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span.size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() = %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zu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\n", 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span.size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()); // 3</a:t>
            </a:r>
          </a:p>
        </p:txBody>
      </p:sp>
      <p:sp>
        <p:nvSpPr>
          <p:cNvPr id="11" name="Subtitle 9">
            <a:extLst>
              <a:ext uri="{FF2B5EF4-FFF2-40B4-BE49-F238E27FC236}">
                <a16:creationId xmlns:a16="http://schemas.microsoft.com/office/drawing/2014/main" id="{A695C956-ACA5-2046-CC5C-77448C62B1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508294" y="10465419"/>
            <a:ext cx="15907980" cy="911640"/>
          </a:xfrm>
        </p:spPr>
        <p:txBody>
          <a:bodyPr/>
          <a:lstStyle/>
          <a:p>
            <a:pPr marL="0" indent="0">
              <a:buNone/>
            </a:pPr>
            <a:r>
              <a:rPr lang="en-US" sz="5400"/>
              <a:t>provides subscript operator to access elements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723560D-D635-59A9-8825-7067A2A0852C}"/>
              </a:ext>
            </a:extLst>
          </p:cNvPr>
          <p:cNvCxnSpPr>
            <a:cxnSpLocks/>
          </p:cNvCxnSpPr>
          <p:nvPr/>
        </p:nvCxnSpPr>
        <p:spPr>
          <a:xfrm>
            <a:off x="18793886" y="10256698"/>
            <a:ext cx="0" cy="132908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5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001A3-6225-7078-DDFC-2C53BBF0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4082C8-E447-03D8-52FB-1F54CD545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Interface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A46A75-4344-55B3-E5C6-1E9FDC1E1E4D}"/>
              </a:ext>
            </a:extLst>
          </p:cNvPr>
          <p:cNvSpPr txBox="1"/>
          <p:nvPr/>
        </p:nvSpPr>
        <p:spPr>
          <a:xfrm>
            <a:off x="2854801" y="8143543"/>
            <a:ext cx="18561205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::std::array&lt;int, 4&gt; a{1, 2, 3, 4};</a:t>
            </a:r>
          </a:p>
          <a:p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::std::span&lt;int&gt; span(</a:t>
            </a:r>
            <a:r>
              <a:rPr lang="en-US" sz="4400" b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a.data</a:t>
            </a: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(), 3);</a:t>
            </a:r>
          </a:p>
          <a:p>
            <a:b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</a:br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std::printf("span[0] = %d\n", span[0]); // 1</a:t>
            </a:r>
          </a:p>
          <a:p>
            <a:r>
              <a:rPr lang="en-US" sz="4400" b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std::printf("span[1] = %d\n", span[1]); // 2</a:t>
            </a:r>
          </a:p>
          <a:p>
            <a:b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</a:br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std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printf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</a:rPr>
              <a:t>"</a:t>
            </a:r>
            <a:r>
              <a:rPr lang="en-US" sz="4400" b="0" err="1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</a:rPr>
              <a:t>span.size</a:t>
            </a:r>
            <a:r>
              <a:rPr lang="en-US" sz="4400" b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</a:rPr>
              <a:t>() = </a:t>
            </a:r>
            <a:r>
              <a:rPr lang="en-US" sz="4400" b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%</a:t>
            </a:r>
            <a:r>
              <a:rPr lang="en-US" sz="4400" b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zu</a:t>
            </a:r>
            <a:r>
              <a:rPr lang="en-US" sz="4400" b="0">
                <a:solidFill>
                  <a:srgbClr val="EE0000"/>
                </a:solidFill>
                <a:effectLst/>
                <a:latin typeface="Roboto Mono" pitchFamily="49" charset="0"/>
                <a:ea typeface="Roboto Mono" pitchFamily="49" charset="0"/>
              </a:rPr>
              <a:t>\n</a:t>
            </a:r>
            <a:r>
              <a:rPr lang="en-US" sz="4400" b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</a:rPr>
              <a:t>"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, </a:t>
            </a:r>
            <a:r>
              <a:rPr lang="en-US" sz="4400" b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span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.</a:t>
            </a:r>
            <a:r>
              <a:rPr lang="en-US" sz="4400" b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size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());</a:t>
            </a:r>
            <a:r>
              <a:rPr lang="en-US" sz="4400" b="0">
                <a:solidFill>
                  <a:srgbClr val="008000"/>
                </a:solidFill>
                <a:effectLst/>
                <a:latin typeface="Roboto Mono" pitchFamily="49" charset="0"/>
                <a:ea typeface="Roboto Mono" pitchFamily="49" charset="0"/>
              </a:rPr>
              <a:t> // 3</a:t>
            </a:r>
            <a:endParaRPr lang="en-US" sz="4400" b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092014C5-E849-CF80-0C07-2993A338A2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93935" y="12063995"/>
            <a:ext cx="14614435" cy="911640"/>
          </a:xfrm>
        </p:spPr>
        <p:txBody>
          <a:bodyPr/>
          <a:lstStyle/>
          <a:p>
            <a:pPr marL="0" indent="0">
              <a:buNone/>
            </a:pPr>
            <a:r>
              <a:rPr lang="en-US" sz="5400"/>
              <a:t>returns the number of elements in the span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E7C000A-4371-64A8-4887-C7983A2A33C8}"/>
              </a:ext>
            </a:extLst>
          </p:cNvPr>
          <p:cNvCxnSpPr>
            <a:cxnSpLocks/>
          </p:cNvCxnSpPr>
          <p:nvPr/>
        </p:nvCxnSpPr>
        <p:spPr>
          <a:xfrm>
            <a:off x="21247157" y="11855274"/>
            <a:ext cx="0" cy="132908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247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BABDCB-FF0A-B897-0479-E793A52798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687ED0F-985B-8F22-1F1C-88AD32D127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Attempt at Implementing Histogram Kernel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63F964-DC89-0E69-4D92-A422B04ACE15}"/>
              </a:ext>
            </a:extLst>
          </p:cNvPr>
          <p:cNvSpPr txBox="1"/>
          <p:nvPr/>
        </p:nvSpPr>
        <p:spPr>
          <a:xfrm>
            <a:off x="1885826" y="8605024"/>
            <a:ext cx="2112302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histogram)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1DFBBCB4-FE42-7707-1974-7A05D862F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180978" y="11301774"/>
            <a:ext cx="14614435" cy="911640"/>
          </a:xfrm>
        </p:spPr>
        <p:txBody>
          <a:bodyPr/>
          <a:lstStyle/>
          <a:p>
            <a:pPr marL="0" indent="0">
              <a:buNone/>
            </a:pPr>
            <a:r>
              <a:rPr lang="en-US" sz="5400"/>
              <a:t>each thread bins exactly one cell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38BCCE2C-203E-322A-4A0F-2DD1306057F3}"/>
              </a:ext>
            </a:extLst>
          </p:cNvPr>
          <p:cNvCxnSpPr>
            <a:cxnSpLocks/>
          </p:cNvCxnSpPr>
          <p:nvPr/>
        </p:nvCxnSpPr>
        <p:spPr>
          <a:xfrm>
            <a:off x="20734200" y="11093053"/>
            <a:ext cx="0" cy="132908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76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94B9E0-8C2C-F4DA-82EB-E7421BCCE1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F15F958-3DC0-09CD-866C-FC36D6B40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Attempt at Implementing Histogram Kernel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0C941B-491F-2B0F-646B-02F839CF3C1E}"/>
              </a:ext>
            </a:extLst>
          </p:cNvPr>
          <p:cNvSpPr txBox="1"/>
          <p:nvPr/>
        </p:nvSpPr>
        <p:spPr>
          <a:xfrm>
            <a:off x="1885826" y="8605024"/>
            <a:ext cx="2126191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histogram)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B1F032FC-8B1F-1852-8590-ECEFA77C9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62752" y="11704007"/>
            <a:ext cx="11808571" cy="1329082"/>
          </a:xfrm>
        </p:spPr>
        <p:txBody>
          <a:bodyPr/>
          <a:lstStyle/>
          <a:p>
            <a:pPr marL="0" indent="0">
              <a:buNone/>
            </a:pPr>
            <a:r>
              <a:rPr lang="en-US" sz="5400"/>
              <a:t>divide temperature by bin width (</a:t>
            </a:r>
            <a:r>
              <a:rPr lang="en-US" sz="5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10</a:t>
            </a:r>
            <a:r>
              <a:rPr lang="en-US" sz="5400"/>
              <a:t> degrees) to compute the bin index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235EC91-B26D-5D15-C62E-58ABF4CE2CB4}"/>
              </a:ext>
            </a:extLst>
          </p:cNvPr>
          <p:cNvCxnSpPr>
            <a:cxnSpLocks/>
          </p:cNvCxnSpPr>
          <p:nvPr/>
        </p:nvCxnSpPr>
        <p:spPr>
          <a:xfrm>
            <a:off x="23292948" y="11743762"/>
            <a:ext cx="0" cy="132908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10E8661-E495-8311-5801-015F990D0351}"/>
              </a:ext>
            </a:extLst>
          </p:cNvPr>
          <p:cNvSpPr txBox="1"/>
          <p:nvPr/>
        </p:nvSpPr>
        <p:spPr>
          <a:xfrm>
            <a:off x="4988238" y="16568421"/>
            <a:ext cx="265995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In production code, you should check if cell index is within bounds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W</a:t>
            </a: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e’ll omit this check for </a:t>
            </a: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simplicity and make sure input is multiple of block size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85AF49-5FC6-8B06-5949-C6D18BE43929}"/>
              </a:ext>
            </a:extLst>
          </p:cNvPr>
          <p:cNvSpPr txBox="1"/>
          <p:nvPr/>
        </p:nvSpPr>
        <p:spPr>
          <a:xfrm>
            <a:off x="1680715" y="16777553"/>
            <a:ext cx="2952245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⚠</a:t>
            </a:r>
            <a:endParaRPr lang="en-US" sz="115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759D1-9623-330A-3B2D-0D3E0A5E82B3}"/>
              </a:ext>
            </a:extLst>
          </p:cNvPr>
          <p:cNvSpPr txBox="1"/>
          <p:nvPr/>
        </p:nvSpPr>
        <p:spPr>
          <a:xfrm>
            <a:off x="1885827" y="7158474"/>
            <a:ext cx="18288000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constexpr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B1B286-5AC8-AC21-8E22-AB9EFF834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EAFB9F-0FF7-E1C4-1829-16C097A3B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First Attempt at Implementing Histogram Kernel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049964-C09F-FC6B-A2CB-84C20B7AA27F}"/>
              </a:ext>
            </a:extLst>
          </p:cNvPr>
          <p:cNvSpPr txBox="1"/>
          <p:nvPr/>
        </p:nvSpPr>
        <p:spPr>
          <a:xfrm>
            <a:off x="1885827" y="8605024"/>
            <a:ext cx="20801178" cy="95718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histogram)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old_count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new_count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old_count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new_count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E8D11C39-785F-0F32-AB00-B628750EDA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421748" y="13727150"/>
            <a:ext cx="17268425" cy="3122341"/>
          </a:xfrm>
        </p:spPr>
        <p:txBody>
          <a:bodyPr/>
          <a:lstStyle/>
          <a:p>
            <a:r>
              <a:rPr lang="en-US" sz="5400"/>
              <a:t>Read old value of selected bin</a:t>
            </a:r>
          </a:p>
          <a:p>
            <a:r>
              <a:rPr lang="en-US" sz="5400"/>
              <a:t>Modify the value we just read (increment)</a:t>
            </a:r>
          </a:p>
          <a:p>
            <a:r>
              <a:rPr lang="en-US" sz="5400"/>
              <a:t>Write modified value back into memory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A597E19-DDE6-7AD3-2F36-5BE1580116E3}"/>
              </a:ext>
            </a:extLst>
          </p:cNvPr>
          <p:cNvCxnSpPr>
            <a:cxnSpLocks/>
          </p:cNvCxnSpPr>
          <p:nvPr/>
        </p:nvCxnSpPr>
        <p:spPr>
          <a:xfrm>
            <a:off x="15493125" y="13604488"/>
            <a:ext cx="0" cy="336766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3288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112E1-4CE7-CB95-7929-30D599DB03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6D4D9A-8498-0FE1-EC6D-56642633A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225824CE-7A44-9B03-0E99-7A2827BD5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58526" y="5096972"/>
            <a:ext cx="11401425" cy="7837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/>
              <a:t>All functions are implicitly </a:t>
            </a:r>
            <a:r>
              <a:rPr lang="en-US" sz="48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__host__</a:t>
            </a:r>
            <a:r>
              <a:rPr lang="en-US" sz="48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sz="4800"/>
              <a:t>Host functions are: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compiled into CPU instructions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invoked from host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executed on host</a:t>
            </a:r>
          </a:p>
          <a:p>
            <a:pPr lvl="1">
              <a:lnSpc>
                <a:spcPct val="150000"/>
              </a:lnSpc>
            </a:pPr>
            <a:endParaRPr lang="en-US" sz="4800"/>
          </a:p>
          <a:p>
            <a:pPr>
              <a:lnSpc>
                <a:spcPct val="150000"/>
              </a:lnSpc>
            </a:pPr>
            <a:endParaRPr lang="en-US" sz="48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sz="4800">
              <a:solidFill>
                <a:srgbClr val="FF0000"/>
              </a:solidFill>
            </a:endParaRPr>
          </a:p>
        </p:txBody>
      </p:sp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79D56A6-FCBB-AC49-6EA1-38BF24269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28" y="2935285"/>
            <a:ext cx="19342886" cy="12160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510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DC5567-7B26-379A-A32D-8EE253B7B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B11A481-4032-75E1-3944-2B2DCB82C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Something Went Wrong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heat">
            <a:hlinkClick r:id="" action="ppaction://media"/>
            <a:extLst>
              <a:ext uri="{FF2B5EF4-FFF2-40B4-BE49-F238E27FC236}">
                <a16:creationId xmlns:a16="http://schemas.microsoft.com/office/drawing/2014/main" id="{65FA1463-2564-77BB-D1A6-76F14B47F2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8793" y="3582068"/>
            <a:ext cx="21203728" cy="15902796"/>
          </a:xfrm>
          <a:prstGeom prst="rect">
            <a:avLst/>
          </a:prstGeom>
        </p:spPr>
      </p:pic>
      <p:sp>
        <p:nvSpPr>
          <p:cNvPr id="2" name="Subtitle 9">
            <a:extLst>
              <a:ext uri="{FF2B5EF4-FFF2-40B4-BE49-F238E27FC236}">
                <a16:creationId xmlns:a16="http://schemas.microsoft.com/office/drawing/2014/main" id="{EC57BF23-300B-EC2C-42D2-B0B9AA4F3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224588" y="11904455"/>
            <a:ext cx="12419094" cy="4330460"/>
          </a:xfrm>
        </p:spPr>
        <p:txBody>
          <a:bodyPr/>
          <a:lstStyle/>
          <a:p>
            <a:r>
              <a:rPr lang="en-US" sz="5400"/>
              <a:t>We have about 4M cells</a:t>
            </a:r>
          </a:p>
          <a:p>
            <a:r>
              <a:rPr lang="en-US" sz="5400"/>
              <a:t>We should see bars adding up to 4M</a:t>
            </a:r>
          </a:p>
          <a:p>
            <a:r>
              <a:rPr lang="en-US" sz="5400"/>
              <a:t>But resulting histogram looks empty</a:t>
            </a:r>
          </a:p>
          <a:p>
            <a:r>
              <a:rPr lang="en-US" sz="5400"/>
              <a:t>What happened? </a:t>
            </a:r>
          </a:p>
        </p:txBody>
      </p:sp>
    </p:spTree>
    <p:extLst>
      <p:ext uri="{BB962C8B-B14F-4D97-AF65-F5344CB8AC3E}">
        <p14:creationId xmlns:p14="http://schemas.microsoft.com/office/powerpoint/2010/main" val="766900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2A1327-3064-1BA1-7A67-EECAF936F8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36BF5C6-FCD1-1D33-5539-0F3CB7323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5352D28-A5A7-4466-191C-E88554B6715A}"/>
              </a:ext>
            </a:extLst>
          </p:cNvPr>
          <p:cNvSpPr txBox="1"/>
          <p:nvPr/>
        </p:nvSpPr>
        <p:spPr>
          <a:xfrm>
            <a:off x="1885826" y="8605024"/>
            <a:ext cx="21394303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histogram)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old_count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new_count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old_count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new_count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98AE469F-D7DB-D22D-1388-9D1BF3A0FF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80129" y="10389086"/>
            <a:ext cx="12419094" cy="3295292"/>
          </a:xfrm>
        </p:spPr>
        <p:txBody>
          <a:bodyPr/>
          <a:lstStyle/>
          <a:p>
            <a:r>
              <a:rPr lang="en-US" sz="5400"/>
              <a:t>Our kernel has a data race in it</a:t>
            </a:r>
          </a:p>
          <a:p>
            <a:r>
              <a:rPr lang="en-US" sz="5400"/>
              <a:t>Millions of threads read and write the same memory location!</a:t>
            </a:r>
          </a:p>
        </p:txBody>
      </p:sp>
    </p:spTree>
    <p:extLst>
      <p:ext uri="{BB962C8B-B14F-4D97-AF65-F5344CB8AC3E}">
        <p14:creationId xmlns:p14="http://schemas.microsoft.com/office/powerpoint/2010/main" val="381739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3BB61-074E-DCEC-9A0D-E0564DC241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rrow pointing down&#10;&#10;Description automatically generated">
            <a:extLst>
              <a:ext uri="{FF2B5EF4-FFF2-40B4-BE49-F238E27FC236}">
                <a16:creationId xmlns:a16="http://schemas.microsoft.com/office/drawing/2014/main" id="{631F5EC9-09E7-488A-24DB-B738E9BBEC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115" y="6029095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F2DA1AF-884F-08BD-1271-1461E74104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94DF902-C1A5-9C1E-9EBD-BA918973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3" name="Picture 12" descr="A question mark in a square&#10;&#10;Description automatically generated">
            <a:extLst>
              <a:ext uri="{FF2B5EF4-FFF2-40B4-BE49-F238E27FC236}">
                <a16:creationId xmlns:a16="http://schemas.microsoft.com/office/drawing/2014/main" id="{A87F1914-98F6-9714-4352-48B2432EB2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0725" y="6562868"/>
            <a:ext cx="1657424" cy="1657424"/>
          </a:xfrm>
          <a:prstGeom prst="rect">
            <a:avLst/>
          </a:prstGeom>
        </p:spPr>
      </p:pic>
      <p:pic>
        <p:nvPicPr>
          <p:cNvPr id="15" name="Picture 14" descr="A question mark in a square&#10;&#10;Description automatically generated">
            <a:extLst>
              <a:ext uri="{FF2B5EF4-FFF2-40B4-BE49-F238E27FC236}">
                <a16:creationId xmlns:a16="http://schemas.microsoft.com/office/drawing/2014/main" id="{2F23F39E-4256-1796-26CD-E981EF410D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02" y="12261925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1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422788-99C2-AEEF-8192-59FAE29771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ue arrow pointing up&#10;&#10;Description automatically generated">
            <a:extLst>
              <a:ext uri="{FF2B5EF4-FFF2-40B4-BE49-F238E27FC236}">
                <a16:creationId xmlns:a16="http://schemas.microsoft.com/office/drawing/2014/main" id="{77A4E868-C981-20A0-2C89-FF940DDC74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189" y="12387026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06371A78-A5F1-EE6E-9D2A-BC6BD1D7B0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409BF15-F3DC-F671-B3CD-7A36CF7A2F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DDFF9D2-250D-CD52-197E-F881625358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question mark in a square&#10;&#10;Description automatically generated">
            <a:extLst>
              <a:ext uri="{FF2B5EF4-FFF2-40B4-BE49-F238E27FC236}">
                <a16:creationId xmlns:a16="http://schemas.microsoft.com/office/drawing/2014/main" id="{31B6063C-CFEA-7F75-D450-C0E927FF2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12" name="Picture 11" descr="A question mark in a square&#10;&#10;Description automatically generated">
            <a:extLst>
              <a:ext uri="{FF2B5EF4-FFF2-40B4-BE49-F238E27FC236}">
                <a16:creationId xmlns:a16="http://schemas.microsoft.com/office/drawing/2014/main" id="{2F2E8AE3-A23D-387B-2D41-E46AE8ACE4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02" y="12261925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636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E25BB3-8DCA-161B-6D71-6CCB1526FA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rrow pointing up&#10;&#10;Description automatically generated">
            <a:extLst>
              <a:ext uri="{FF2B5EF4-FFF2-40B4-BE49-F238E27FC236}">
                <a16:creationId xmlns:a16="http://schemas.microsoft.com/office/drawing/2014/main" id="{5E82318B-D733-9252-2CB2-D7523965A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502" y="8549807"/>
            <a:ext cx="2404745" cy="2376454"/>
          </a:xfrm>
          <a:prstGeom prst="rect">
            <a:avLst/>
          </a:prstGeom>
        </p:spPr>
      </p:pic>
      <p:pic>
        <p:nvPicPr>
          <p:cNvPr id="7" name="Picture 6" descr="A blue arrow pointing up&#10;&#10;Description automatically generated">
            <a:extLst>
              <a:ext uri="{FF2B5EF4-FFF2-40B4-BE49-F238E27FC236}">
                <a16:creationId xmlns:a16="http://schemas.microsoft.com/office/drawing/2014/main" id="{0B35D119-F139-E7A1-A67D-CEFE42BBAF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189" y="12387026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06863DC8-65C0-DF64-BACF-C465FA5B2B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7BAA783-499F-21F4-6D06-6CD34FC808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pic>
        <p:nvPicPr>
          <p:cNvPr id="10" name="Picture 9" descr="A question mark in a square&#10;&#10;Description automatically generated">
            <a:extLst>
              <a:ext uri="{FF2B5EF4-FFF2-40B4-BE49-F238E27FC236}">
                <a16:creationId xmlns:a16="http://schemas.microsoft.com/office/drawing/2014/main" id="{7D90C617-6248-C73A-ED7A-E405DE74C8B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3C599ED8-D7B3-8839-71C4-E0A88E0D94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B2CC4539-92F7-91A5-3E21-58DF0784B6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12" name="Picture 11" descr="A question mark in a square&#10;&#10;Description automatically generated">
            <a:extLst>
              <a:ext uri="{FF2B5EF4-FFF2-40B4-BE49-F238E27FC236}">
                <a16:creationId xmlns:a16="http://schemas.microsoft.com/office/drawing/2014/main" id="{1B35118B-2108-E758-2B17-40EFEF3A723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02" y="12261925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5583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9CA65-5CE7-8226-89B7-4A7312E2F3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rrow pointing up&#10;&#10;Description automatically generated">
            <a:extLst>
              <a:ext uri="{FF2B5EF4-FFF2-40B4-BE49-F238E27FC236}">
                <a16:creationId xmlns:a16="http://schemas.microsoft.com/office/drawing/2014/main" id="{1432F3CA-9137-240F-8EDF-6381BEC5A9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0189" y="12387026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up&#10;&#10;Description automatically generated">
            <a:extLst>
              <a:ext uri="{FF2B5EF4-FFF2-40B4-BE49-F238E27FC236}">
                <a16:creationId xmlns:a16="http://schemas.microsoft.com/office/drawing/2014/main" id="{4F650112-D138-BD69-1B2A-DF31102B50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63" y="7633761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0146E80B-8792-245E-CF04-260FEA9E6B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ABE004FD-C191-FFD8-EBC9-4E5018C54E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13AA994-9761-0C76-0EFC-59073A5F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F09BC6CD-2950-5088-2587-0CC404FB47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213" y="6489942"/>
            <a:ext cx="1657424" cy="1657424"/>
          </a:xfrm>
          <a:prstGeom prst="rect">
            <a:avLst/>
          </a:prstGeom>
        </p:spPr>
      </p:pic>
      <p:pic>
        <p:nvPicPr>
          <p:cNvPr id="5" name="Picture 4" descr="A question mark in a square&#10;&#10;Description automatically generated">
            <a:extLst>
              <a:ext uri="{FF2B5EF4-FFF2-40B4-BE49-F238E27FC236}">
                <a16:creationId xmlns:a16="http://schemas.microsoft.com/office/drawing/2014/main" id="{EEB8E4A9-D6A2-137D-5134-1F84AECD9F0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7" name="Picture 6" descr="A question mark in a square&#10;&#10;Description automatically generated">
            <a:extLst>
              <a:ext uri="{FF2B5EF4-FFF2-40B4-BE49-F238E27FC236}">
                <a16:creationId xmlns:a16="http://schemas.microsoft.com/office/drawing/2014/main" id="{A2F6F5AF-C1A3-6C11-FB4D-9A9B83069E3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102" y="12261925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7610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30617-76E3-93F9-CC45-D09790A6F6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BC3F7667-E7A2-C138-FC5C-3F9DF9BAFF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954" y="11545513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up&#10;&#10;Description automatically generated">
            <a:extLst>
              <a:ext uri="{FF2B5EF4-FFF2-40B4-BE49-F238E27FC236}">
                <a16:creationId xmlns:a16="http://schemas.microsoft.com/office/drawing/2014/main" id="{EF4AF3D0-A069-4248-8B03-311CBC4A78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63" y="7633761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A75EE27D-AD19-D113-0119-6DD6BFBE6A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0D0947F-8F23-CCD8-0F21-2E4A5BE68D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61B2124-B5AD-D473-E2A3-BBF812EBC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A6DBA6E3-A3D7-A3A8-6AC7-1737C0D928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213" y="6489942"/>
            <a:ext cx="1657424" cy="1657424"/>
          </a:xfrm>
          <a:prstGeom prst="rect">
            <a:avLst/>
          </a:prstGeom>
        </p:spPr>
      </p:pic>
      <p:pic>
        <p:nvPicPr>
          <p:cNvPr id="5" name="Picture 4" descr="A question mark in a square&#10;&#10;Description automatically generated">
            <a:extLst>
              <a:ext uri="{FF2B5EF4-FFF2-40B4-BE49-F238E27FC236}">
                <a16:creationId xmlns:a16="http://schemas.microsoft.com/office/drawing/2014/main" id="{DA6E72A6-65AB-1CB0-FD1A-F413FB6E5A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7" name="Picture 6" descr="A question mark in a square&#10;&#10;Description automatically generated">
            <a:extLst>
              <a:ext uri="{FF2B5EF4-FFF2-40B4-BE49-F238E27FC236}">
                <a16:creationId xmlns:a16="http://schemas.microsoft.com/office/drawing/2014/main" id="{A0768BE2-2A9D-E7E8-D5EB-62B9167A433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00" y="10287000"/>
            <a:ext cx="1657424" cy="1657424"/>
          </a:xfrm>
          <a:prstGeom prst="rect">
            <a:avLst/>
          </a:prstGeom>
        </p:spPr>
      </p:pic>
      <p:pic>
        <p:nvPicPr>
          <p:cNvPr id="12" name="Picture 11" descr="A green and white rectangular sign with black background&#10;&#10;Description automatically generated">
            <a:extLst>
              <a:ext uri="{FF2B5EF4-FFF2-40B4-BE49-F238E27FC236}">
                <a16:creationId xmlns:a16="http://schemas.microsoft.com/office/drawing/2014/main" id="{AA128FDB-09DA-E7A3-619F-9B3339BBF3E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37" y="5737860"/>
            <a:ext cx="5945051" cy="1463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8843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38762-BB0A-0EDF-F963-4673BD5A3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rrow pointing down&#10;&#10;Description automatically generated">
            <a:extLst>
              <a:ext uri="{FF2B5EF4-FFF2-40B4-BE49-F238E27FC236}">
                <a16:creationId xmlns:a16="http://schemas.microsoft.com/office/drawing/2014/main" id="{A4A55E9C-08EE-C5BE-9B8B-92818111D1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1474" y="9709016"/>
            <a:ext cx="1761489" cy="2175957"/>
          </a:xfrm>
          <a:prstGeom prst="rect">
            <a:avLst/>
          </a:prstGeom>
        </p:spPr>
      </p:pic>
      <p:pic>
        <p:nvPicPr>
          <p:cNvPr id="10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28096F25-3985-9063-0758-F307037C64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954" y="11545513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up&#10;&#10;Description automatically generated">
            <a:extLst>
              <a:ext uri="{FF2B5EF4-FFF2-40B4-BE49-F238E27FC236}">
                <a16:creationId xmlns:a16="http://schemas.microsoft.com/office/drawing/2014/main" id="{073873E1-7D26-96A5-C462-6745E185E3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63" y="7633761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39081ACE-1F5F-CB44-11AC-934B8CB13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7B8CF6A0-5D58-115C-EBC2-9059646BC3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99A32DD3-5CF7-7EB0-C86C-7FA30CF89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9BAB98C8-82C3-9AFB-0B63-0263DEB606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213" y="6489942"/>
            <a:ext cx="1657424" cy="1657424"/>
          </a:xfrm>
          <a:prstGeom prst="rect">
            <a:avLst/>
          </a:prstGeom>
        </p:spPr>
      </p:pic>
      <p:pic>
        <p:nvPicPr>
          <p:cNvPr id="5" name="Picture 4" descr="A question mark in a square&#10;&#10;Description automatically generated">
            <a:extLst>
              <a:ext uri="{FF2B5EF4-FFF2-40B4-BE49-F238E27FC236}">
                <a16:creationId xmlns:a16="http://schemas.microsoft.com/office/drawing/2014/main" id="{DED436AD-CCF0-069B-B121-DD0B8126E7C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7" name="Picture 6" descr="A question mark in a square&#10;&#10;Description automatically generated">
            <a:extLst>
              <a:ext uri="{FF2B5EF4-FFF2-40B4-BE49-F238E27FC236}">
                <a16:creationId xmlns:a16="http://schemas.microsoft.com/office/drawing/2014/main" id="{DF8C8557-39F8-A558-3774-21536A78849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00" y="10287000"/>
            <a:ext cx="1657424" cy="1657424"/>
          </a:xfrm>
          <a:prstGeom prst="rect">
            <a:avLst/>
          </a:prstGeom>
        </p:spPr>
      </p:pic>
      <p:pic>
        <p:nvPicPr>
          <p:cNvPr id="12" name="Picture 11" descr="A green and white rectangular sign with black background&#10;&#10;Description automatically generated">
            <a:extLst>
              <a:ext uri="{FF2B5EF4-FFF2-40B4-BE49-F238E27FC236}">
                <a16:creationId xmlns:a16="http://schemas.microsoft.com/office/drawing/2014/main" id="{FAA8E30B-BC2A-AC19-ADB3-98566BFD73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37" y="5737860"/>
            <a:ext cx="5945051" cy="1463040"/>
          </a:xfrm>
          <a:prstGeom prst="rect">
            <a:avLst/>
          </a:prstGeom>
        </p:spPr>
      </p:pic>
      <p:pic>
        <p:nvPicPr>
          <p:cNvPr id="6" name="Picture 5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018535BA-0305-646E-A47A-CF23C247F6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00" y="10287000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0367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A4950C-65D3-0736-773B-AEADE4DA89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rrow pointing down&#10;&#10;Description automatically generated">
            <a:extLst>
              <a:ext uri="{FF2B5EF4-FFF2-40B4-BE49-F238E27FC236}">
                <a16:creationId xmlns:a16="http://schemas.microsoft.com/office/drawing/2014/main" id="{375C40C6-42C3-2F28-1C8A-226C011047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756" y="10524230"/>
            <a:ext cx="1761489" cy="2175957"/>
          </a:xfrm>
          <a:prstGeom prst="rect">
            <a:avLst/>
          </a:prstGeom>
        </p:spPr>
      </p:pic>
      <p:pic>
        <p:nvPicPr>
          <p:cNvPr id="10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A2524335-112A-C114-DF24-4073F7D05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954" y="11545513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up&#10;&#10;Description automatically generated">
            <a:extLst>
              <a:ext uri="{FF2B5EF4-FFF2-40B4-BE49-F238E27FC236}">
                <a16:creationId xmlns:a16="http://schemas.microsoft.com/office/drawing/2014/main" id="{2C260C10-379F-12E2-A5E8-27A413E92C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63" y="7633761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86304A40-C8BD-85EA-4804-14BA805CEF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EDAD8027-D3EC-7F0E-0238-BDA6D29506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5ECB728-96CA-C52E-35C5-4524359A3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446C39B2-504F-5A42-7308-AC36564C14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213" y="6489942"/>
            <a:ext cx="1657424" cy="1657424"/>
          </a:xfrm>
          <a:prstGeom prst="rect">
            <a:avLst/>
          </a:prstGeom>
        </p:spPr>
      </p:pic>
      <p:pic>
        <p:nvPicPr>
          <p:cNvPr id="5" name="Picture 4" descr="A question mark in a square&#10;&#10;Description automatically generated">
            <a:extLst>
              <a:ext uri="{FF2B5EF4-FFF2-40B4-BE49-F238E27FC236}">
                <a16:creationId xmlns:a16="http://schemas.microsoft.com/office/drawing/2014/main" id="{DEB6F14E-4A9D-DA65-424F-CFB14B34FB9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7" name="Picture 6" descr="A question mark in a square&#10;&#10;Description automatically generated">
            <a:extLst>
              <a:ext uri="{FF2B5EF4-FFF2-40B4-BE49-F238E27FC236}">
                <a16:creationId xmlns:a16="http://schemas.microsoft.com/office/drawing/2014/main" id="{BAD25A2F-3C75-A6B9-1995-4179F40778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00" y="10287000"/>
            <a:ext cx="1657424" cy="1657424"/>
          </a:xfrm>
          <a:prstGeom prst="rect">
            <a:avLst/>
          </a:prstGeom>
        </p:spPr>
      </p:pic>
      <p:pic>
        <p:nvPicPr>
          <p:cNvPr id="12" name="Picture 11" descr="A green and white rectangular sign with black background&#10;&#10;Description automatically generated">
            <a:extLst>
              <a:ext uri="{FF2B5EF4-FFF2-40B4-BE49-F238E27FC236}">
                <a16:creationId xmlns:a16="http://schemas.microsoft.com/office/drawing/2014/main" id="{E47E2317-BB01-9307-32FB-311F49FD027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37" y="5737860"/>
            <a:ext cx="5945051" cy="1463040"/>
          </a:xfrm>
          <a:prstGeom prst="rect">
            <a:avLst/>
          </a:prstGeom>
        </p:spPr>
      </p:pic>
      <p:pic>
        <p:nvPicPr>
          <p:cNvPr id="6" name="Picture 5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38E44C49-5B13-0CB5-C25B-E2E308979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229" y="12264543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24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3840F0-701A-9A9F-54F3-622A239838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blue arrow pointing down&#10;&#10;Description automatically generated">
            <a:extLst>
              <a:ext uri="{FF2B5EF4-FFF2-40B4-BE49-F238E27FC236}">
                <a16:creationId xmlns:a16="http://schemas.microsoft.com/office/drawing/2014/main" id="{40BD108F-CB12-D6C0-DB64-02C0238B1B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756" y="10524230"/>
            <a:ext cx="1761489" cy="2175957"/>
          </a:xfrm>
          <a:prstGeom prst="rect">
            <a:avLst/>
          </a:prstGeom>
        </p:spPr>
      </p:pic>
      <p:pic>
        <p:nvPicPr>
          <p:cNvPr id="10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90DC459C-A301-3EDC-DF74-C034DA1051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954" y="11545513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up&#10;&#10;Description automatically generated">
            <a:extLst>
              <a:ext uri="{FF2B5EF4-FFF2-40B4-BE49-F238E27FC236}">
                <a16:creationId xmlns:a16="http://schemas.microsoft.com/office/drawing/2014/main" id="{08F7D2F1-26AF-EBF7-5431-4A7A4633DD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63" y="7633761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31D163DB-CEFB-C4A0-4D12-74783C304F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7E95E46-D191-2217-0E85-A3C22D5734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44D8B04-DFD5-B98D-24AD-AEFF1C353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C54CBB8A-4EE4-1C95-6CB4-7257173483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213" y="6489942"/>
            <a:ext cx="1657424" cy="1657424"/>
          </a:xfrm>
          <a:prstGeom prst="rect">
            <a:avLst/>
          </a:prstGeom>
        </p:spPr>
      </p:pic>
      <p:pic>
        <p:nvPicPr>
          <p:cNvPr id="5" name="Picture 4" descr="A question mark in a square&#10;&#10;Description automatically generated">
            <a:extLst>
              <a:ext uri="{FF2B5EF4-FFF2-40B4-BE49-F238E27FC236}">
                <a16:creationId xmlns:a16="http://schemas.microsoft.com/office/drawing/2014/main" id="{6A097F1A-3DF4-2DAF-6480-B2FCC7980E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7" name="Picture 6" descr="A question mark in a square&#10;&#10;Description automatically generated">
            <a:extLst>
              <a:ext uri="{FF2B5EF4-FFF2-40B4-BE49-F238E27FC236}">
                <a16:creationId xmlns:a16="http://schemas.microsoft.com/office/drawing/2014/main" id="{75A5CC7E-DD05-D58A-1F29-8E8886610D9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00" y="10287000"/>
            <a:ext cx="1657424" cy="1657424"/>
          </a:xfrm>
          <a:prstGeom prst="rect">
            <a:avLst/>
          </a:prstGeom>
        </p:spPr>
      </p:pic>
      <p:pic>
        <p:nvPicPr>
          <p:cNvPr id="12" name="Picture 11" descr="A green and white rectangular sign with black background&#10;&#10;Description automatically generated">
            <a:extLst>
              <a:ext uri="{FF2B5EF4-FFF2-40B4-BE49-F238E27FC236}">
                <a16:creationId xmlns:a16="http://schemas.microsoft.com/office/drawing/2014/main" id="{C563546B-7C50-B38D-DF03-A7D0F7C3B1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37" y="5737860"/>
            <a:ext cx="5945051" cy="1463040"/>
          </a:xfrm>
          <a:prstGeom prst="rect">
            <a:avLst/>
          </a:prstGeom>
        </p:spPr>
      </p:pic>
      <p:pic>
        <p:nvPicPr>
          <p:cNvPr id="6" name="Picture 5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304991B4-AF0D-EFE7-1B88-E287BE579B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229" y="12264543"/>
            <a:ext cx="1657424" cy="1657424"/>
          </a:xfrm>
          <a:prstGeom prst="rect">
            <a:avLst/>
          </a:prstGeom>
        </p:spPr>
      </p:pic>
      <p:pic>
        <p:nvPicPr>
          <p:cNvPr id="13" name="Picture 12" descr="A white rectangular sign with red text&#10;&#10;Description automatically generated">
            <a:extLst>
              <a:ext uri="{FF2B5EF4-FFF2-40B4-BE49-F238E27FC236}">
                <a16:creationId xmlns:a16="http://schemas.microsoft.com/office/drawing/2014/main" id="{AD084866-C79F-E203-2109-E1225D2CDAB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145" y="13311471"/>
            <a:ext cx="5945047" cy="1463039"/>
          </a:xfrm>
          <a:prstGeom prst="rect">
            <a:avLst/>
          </a:prstGeom>
        </p:spPr>
      </p:pic>
      <p:pic>
        <p:nvPicPr>
          <p:cNvPr id="21" name="Picture 20" descr="A blue arrow pointing down&#10;&#10;Description automatically generated">
            <a:extLst>
              <a:ext uri="{FF2B5EF4-FFF2-40B4-BE49-F238E27FC236}">
                <a16:creationId xmlns:a16="http://schemas.microsoft.com/office/drawing/2014/main" id="{7EC59230-5195-6963-A337-CA581E15A0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314" y="5828113"/>
            <a:ext cx="1761489" cy="2175957"/>
          </a:xfrm>
          <a:prstGeom prst="rect">
            <a:avLst/>
          </a:prstGeom>
        </p:spPr>
      </p:pic>
      <p:pic>
        <p:nvPicPr>
          <p:cNvPr id="18" name="Picture 17" descr="A green and white rectangular sign with a black border&#10;&#10;Description automatically generated">
            <a:extLst>
              <a:ext uri="{FF2B5EF4-FFF2-40B4-BE49-F238E27FC236}">
                <a16:creationId xmlns:a16="http://schemas.microsoft.com/office/drawing/2014/main" id="{BA00E94E-51BD-F923-9897-9946A7B0FB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545" y="5737860"/>
            <a:ext cx="5945051" cy="1463040"/>
          </a:xfrm>
          <a:prstGeom prst="rect">
            <a:avLst/>
          </a:prstGeom>
        </p:spPr>
      </p:pic>
      <p:pic>
        <p:nvPicPr>
          <p:cNvPr id="20" name="Picture 19" descr="A white square with orange border and a number on it&#10;&#10;Description automatically generated">
            <a:extLst>
              <a:ext uri="{FF2B5EF4-FFF2-40B4-BE49-F238E27FC236}">
                <a16:creationId xmlns:a16="http://schemas.microsoft.com/office/drawing/2014/main" id="{185D6C9F-8EEF-80F4-402F-5E524CA382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1148" y="6590404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61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59D68B-F5FB-FE13-1D5F-191CFAB2A5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everal computer screenshots&#10;&#10;Description automatically generated with medium confidence">
            <a:extLst>
              <a:ext uri="{FF2B5EF4-FFF2-40B4-BE49-F238E27FC236}">
                <a16:creationId xmlns:a16="http://schemas.microsoft.com/office/drawing/2014/main" id="{EE26E26B-A6E2-ADDF-0F48-6F17249A6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28" y="2935285"/>
            <a:ext cx="28095744" cy="17124364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36F33BF-4426-7FBE-9A8E-E1D84B3B1C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25A4DCDA-D9DA-7D8B-1C8F-867B323DD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58526" y="5096972"/>
            <a:ext cx="11401425" cy="7837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/>
              <a:t>Device functions are: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compiled into GPU instructions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invoked from device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executed on device</a:t>
            </a:r>
          </a:p>
          <a:p>
            <a:pPr lvl="1">
              <a:lnSpc>
                <a:spcPct val="150000"/>
              </a:lnSpc>
            </a:pPr>
            <a:endParaRPr lang="en-US" sz="4800"/>
          </a:p>
          <a:p>
            <a:pPr>
              <a:lnSpc>
                <a:spcPct val="150000"/>
              </a:lnSpc>
            </a:pPr>
            <a:endParaRPr lang="en-US" sz="48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sz="480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090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93FE3C-56CF-C065-95ED-8ABCABA38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rrow pointing down&#10;&#10;Description automatically generated">
            <a:extLst>
              <a:ext uri="{FF2B5EF4-FFF2-40B4-BE49-F238E27FC236}">
                <a16:creationId xmlns:a16="http://schemas.microsoft.com/office/drawing/2014/main" id="{B88E5C21-3481-CEDF-D88C-8E9531594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606" y="6757568"/>
            <a:ext cx="1761489" cy="2175957"/>
          </a:xfrm>
          <a:prstGeom prst="rect">
            <a:avLst/>
          </a:prstGeom>
        </p:spPr>
      </p:pic>
      <p:pic>
        <p:nvPicPr>
          <p:cNvPr id="14" name="Picture 13" descr="A blue arrow pointing down&#10;&#10;Description automatically generated">
            <a:extLst>
              <a:ext uri="{FF2B5EF4-FFF2-40B4-BE49-F238E27FC236}">
                <a16:creationId xmlns:a16="http://schemas.microsoft.com/office/drawing/2014/main" id="{49241CBA-7E98-9172-2167-4A88B158EA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756" y="10524230"/>
            <a:ext cx="1761489" cy="2175957"/>
          </a:xfrm>
          <a:prstGeom prst="rect">
            <a:avLst/>
          </a:prstGeom>
        </p:spPr>
      </p:pic>
      <p:pic>
        <p:nvPicPr>
          <p:cNvPr id="10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1A1640AA-3C8E-F630-140F-CF98836528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954" y="11545513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up&#10;&#10;Description automatically generated">
            <a:extLst>
              <a:ext uri="{FF2B5EF4-FFF2-40B4-BE49-F238E27FC236}">
                <a16:creationId xmlns:a16="http://schemas.microsoft.com/office/drawing/2014/main" id="{4F5D3873-EBDD-B9E9-909C-72DB2BDEA4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63" y="7633761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32299799-A0FB-490C-CF2B-B981734C3A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CDA3A267-6755-B13D-AFD2-C94486FD9C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B593CB7-272B-B8F0-1D82-9F32C7853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66309084-4CAC-359B-94B3-F6C79416EA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213" y="6489942"/>
            <a:ext cx="1657424" cy="1657424"/>
          </a:xfrm>
          <a:prstGeom prst="rect">
            <a:avLst/>
          </a:prstGeom>
        </p:spPr>
      </p:pic>
      <p:pic>
        <p:nvPicPr>
          <p:cNvPr id="5" name="Picture 4" descr="A question mark in a square&#10;&#10;Description automatically generated">
            <a:extLst>
              <a:ext uri="{FF2B5EF4-FFF2-40B4-BE49-F238E27FC236}">
                <a16:creationId xmlns:a16="http://schemas.microsoft.com/office/drawing/2014/main" id="{3D2BB7AB-AA74-357A-DCF8-141E9E3807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7" name="Picture 6" descr="A question mark in a square&#10;&#10;Description automatically generated">
            <a:extLst>
              <a:ext uri="{FF2B5EF4-FFF2-40B4-BE49-F238E27FC236}">
                <a16:creationId xmlns:a16="http://schemas.microsoft.com/office/drawing/2014/main" id="{1C37E863-3CBA-96F8-3C54-F3E9ACC1FE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00" y="10287000"/>
            <a:ext cx="1657424" cy="1657424"/>
          </a:xfrm>
          <a:prstGeom prst="rect">
            <a:avLst/>
          </a:prstGeom>
        </p:spPr>
      </p:pic>
      <p:pic>
        <p:nvPicPr>
          <p:cNvPr id="12" name="Picture 11" descr="A green and white rectangular sign with black background&#10;&#10;Description automatically generated">
            <a:extLst>
              <a:ext uri="{FF2B5EF4-FFF2-40B4-BE49-F238E27FC236}">
                <a16:creationId xmlns:a16="http://schemas.microsoft.com/office/drawing/2014/main" id="{4E71EBA4-FAEC-9F9F-6579-B49E156479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37" y="5737860"/>
            <a:ext cx="5945051" cy="1463040"/>
          </a:xfrm>
          <a:prstGeom prst="rect">
            <a:avLst/>
          </a:prstGeom>
        </p:spPr>
      </p:pic>
      <p:pic>
        <p:nvPicPr>
          <p:cNvPr id="6" name="Picture 5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761748BC-BB16-4B7C-8B46-F7E191093A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229" y="12264543"/>
            <a:ext cx="1657424" cy="1657424"/>
          </a:xfrm>
          <a:prstGeom prst="rect">
            <a:avLst/>
          </a:prstGeom>
        </p:spPr>
      </p:pic>
      <p:pic>
        <p:nvPicPr>
          <p:cNvPr id="13" name="Picture 12" descr="A white rectangular sign with red text&#10;&#10;Description automatically generated">
            <a:extLst>
              <a:ext uri="{FF2B5EF4-FFF2-40B4-BE49-F238E27FC236}">
                <a16:creationId xmlns:a16="http://schemas.microsoft.com/office/drawing/2014/main" id="{DE884D3D-3D7C-A19B-8C85-019A6AE29A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145" y="13311471"/>
            <a:ext cx="5945047" cy="1463039"/>
          </a:xfrm>
          <a:prstGeom prst="rect">
            <a:avLst/>
          </a:prstGeom>
        </p:spPr>
      </p:pic>
      <p:pic>
        <p:nvPicPr>
          <p:cNvPr id="18" name="Picture 17" descr="A green and white rectangular sign with a black border&#10;&#10;Description automatically generated">
            <a:extLst>
              <a:ext uri="{FF2B5EF4-FFF2-40B4-BE49-F238E27FC236}">
                <a16:creationId xmlns:a16="http://schemas.microsoft.com/office/drawing/2014/main" id="{252C59F0-AD44-79AF-679F-2CF9E94AF66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545" y="5737860"/>
            <a:ext cx="5945051" cy="1463040"/>
          </a:xfrm>
          <a:prstGeom prst="rect">
            <a:avLst/>
          </a:prstGeom>
        </p:spPr>
      </p:pic>
      <p:pic>
        <p:nvPicPr>
          <p:cNvPr id="19" name="Picture 18" descr="A blue and white rectangular sign with a number on it&#10;&#10;Description automatically generated">
            <a:extLst>
              <a:ext uri="{FF2B5EF4-FFF2-40B4-BE49-F238E27FC236}">
                <a16:creationId xmlns:a16="http://schemas.microsoft.com/office/drawing/2014/main" id="{C35ABC6D-054B-680B-26B7-B8F8C39C5A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686" y="9367184"/>
            <a:ext cx="4246290" cy="1651335"/>
          </a:xfrm>
          <a:prstGeom prst="rect">
            <a:avLst/>
          </a:prstGeom>
        </p:spPr>
      </p:pic>
      <p:pic>
        <p:nvPicPr>
          <p:cNvPr id="20" name="Picture 19" descr="A white square with orange border and a number on it&#10;&#10;Description automatically generated">
            <a:extLst>
              <a:ext uri="{FF2B5EF4-FFF2-40B4-BE49-F238E27FC236}">
                <a16:creationId xmlns:a16="http://schemas.microsoft.com/office/drawing/2014/main" id="{ADA57EAF-BE80-C3B2-5F7C-03A8460841A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358" y="8490192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0966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8A08-7E92-5A5B-E3E6-561AE29929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blue arrow pointing up&#10;&#10;Description automatically generated">
            <a:extLst>
              <a:ext uri="{FF2B5EF4-FFF2-40B4-BE49-F238E27FC236}">
                <a16:creationId xmlns:a16="http://schemas.microsoft.com/office/drawing/2014/main" id="{7A235FE1-6C83-F28B-DEB4-17EAE1DA1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41851" y="12318468"/>
            <a:ext cx="2404745" cy="2376454"/>
          </a:xfrm>
          <a:prstGeom prst="rect">
            <a:avLst/>
          </a:prstGeom>
        </p:spPr>
      </p:pic>
      <p:pic>
        <p:nvPicPr>
          <p:cNvPr id="11" name="Picture 10" descr="A blue arrow pointing down&#10;&#10;Description automatically generated">
            <a:extLst>
              <a:ext uri="{FF2B5EF4-FFF2-40B4-BE49-F238E27FC236}">
                <a16:creationId xmlns:a16="http://schemas.microsoft.com/office/drawing/2014/main" id="{FD029EB7-F2DC-FA05-04AD-33FB7FF0D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606" y="6757568"/>
            <a:ext cx="1761489" cy="2175957"/>
          </a:xfrm>
          <a:prstGeom prst="rect">
            <a:avLst/>
          </a:prstGeom>
        </p:spPr>
      </p:pic>
      <p:pic>
        <p:nvPicPr>
          <p:cNvPr id="14" name="Picture 13" descr="A blue arrow pointing down&#10;&#10;Description automatically generated">
            <a:extLst>
              <a:ext uri="{FF2B5EF4-FFF2-40B4-BE49-F238E27FC236}">
                <a16:creationId xmlns:a16="http://schemas.microsoft.com/office/drawing/2014/main" id="{10D9D5DF-8E57-DA1E-E21E-DE74A1180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756" y="10524230"/>
            <a:ext cx="1761489" cy="2175957"/>
          </a:xfrm>
          <a:prstGeom prst="rect">
            <a:avLst/>
          </a:prstGeom>
        </p:spPr>
      </p:pic>
      <p:pic>
        <p:nvPicPr>
          <p:cNvPr id="10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4BF45CC7-8D7F-095A-C452-43F52BDD9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954" y="11545513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up&#10;&#10;Description automatically generated">
            <a:extLst>
              <a:ext uri="{FF2B5EF4-FFF2-40B4-BE49-F238E27FC236}">
                <a16:creationId xmlns:a16="http://schemas.microsoft.com/office/drawing/2014/main" id="{3B6FB524-0518-D196-9637-57F22779A8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63" y="7633761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056C1256-2EF9-75F2-6112-E7E43F1872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F87D752-EDD7-A85B-5EDC-E48DA6BBB05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EA443BA-6047-6262-C533-68F91C03A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52F30E09-E26A-DD39-2A05-CD88720AF0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213" y="6489942"/>
            <a:ext cx="1657424" cy="1657424"/>
          </a:xfrm>
          <a:prstGeom prst="rect">
            <a:avLst/>
          </a:prstGeom>
        </p:spPr>
      </p:pic>
      <p:pic>
        <p:nvPicPr>
          <p:cNvPr id="5" name="Picture 4" descr="A question mark in a square&#10;&#10;Description automatically generated">
            <a:extLst>
              <a:ext uri="{FF2B5EF4-FFF2-40B4-BE49-F238E27FC236}">
                <a16:creationId xmlns:a16="http://schemas.microsoft.com/office/drawing/2014/main" id="{5C0287EC-75B0-25FF-634D-65D982E81A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7" name="Picture 6" descr="A question mark in a square&#10;&#10;Description automatically generated">
            <a:extLst>
              <a:ext uri="{FF2B5EF4-FFF2-40B4-BE49-F238E27FC236}">
                <a16:creationId xmlns:a16="http://schemas.microsoft.com/office/drawing/2014/main" id="{0EF701B5-CB17-4F77-A019-790AE606404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00" y="10287000"/>
            <a:ext cx="1657424" cy="1657424"/>
          </a:xfrm>
          <a:prstGeom prst="rect">
            <a:avLst/>
          </a:prstGeom>
        </p:spPr>
      </p:pic>
      <p:pic>
        <p:nvPicPr>
          <p:cNvPr id="12" name="Picture 11" descr="A green and white rectangular sign with black background&#10;&#10;Description automatically generated">
            <a:extLst>
              <a:ext uri="{FF2B5EF4-FFF2-40B4-BE49-F238E27FC236}">
                <a16:creationId xmlns:a16="http://schemas.microsoft.com/office/drawing/2014/main" id="{E68F8C6B-EAB3-BB18-D5A8-3A85D12F010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37" y="5737860"/>
            <a:ext cx="5945051" cy="1463040"/>
          </a:xfrm>
          <a:prstGeom prst="rect">
            <a:avLst/>
          </a:prstGeom>
        </p:spPr>
      </p:pic>
      <p:pic>
        <p:nvPicPr>
          <p:cNvPr id="6" name="Picture 5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B8F0BC93-4900-E7A4-A244-01D70DD7B4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229" y="12264543"/>
            <a:ext cx="1657424" cy="1657424"/>
          </a:xfrm>
          <a:prstGeom prst="rect">
            <a:avLst/>
          </a:prstGeom>
        </p:spPr>
      </p:pic>
      <p:pic>
        <p:nvPicPr>
          <p:cNvPr id="13" name="Picture 12" descr="A white rectangular sign with red text&#10;&#10;Description automatically generated">
            <a:extLst>
              <a:ext uri="{FF2B5EF4-FFF2-40B4-BE49-F238E27FC236}">
                <a16:creationId xmlns:a16="http://schemas.microsoft.com/office/drawing/2014/main" id="{B4CD9DC7-F09D-F7A9-717B-0F7B1A04EB7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145" y="13311471"/>
            <a:ext cx="5945047" cy="1463039"/>
          </a:xfrm>
          <a:prstGeom prst="rect">
            <a:avLst/>
          </a:prstGeom>
        </p:spPr>
      </p:pic>
      <p:pic>
        <p:nvPicPr>
          <p:cNvPr id="18" name="Picture 17" descr="A green and white rectangular sign with a black border&#10;&#10;Description automatically generated">
            <a:extLst>
              <a:ext uri="{FF2B5EF4-FFF2-40B4-BE49-F238E27FC236}">
                <a16:creationId xmlns:a16="http://schemas.microsoft.com/office/drawing/2014/main" id="{E93DEF3F-4C4E-C2EF-6512-94DC3E113A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545" y="5737860"/>
            <a:ext cx="5945051" cy="1463040"/>
          </a:xfrm>
          <a:prstGeom prst="rect">
            <a:avLst/>
          </a:prstGeom>
        </p:spPr>
      </p:pic>
      <p:pic>
        <p:nvPicPr>
          <p:cNvPr id="19" name="Picture 18" descr="A blue and white rectangular sign with a number on it&#10;&#10;Description automatically generated">
            <a:extLst>
              <a:ext uri="{FF2B5EF4-FFF2-40B4-BE49-F238E27FC236}">
                <a16:creationId xmlns:a16="http://schemas.microsoft.com/office/drawing/2014/main" id="{4EE9AC80-D8EE-804D-1B1E-64752D50F7A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686" y="9367184"/>
            <a:ext cx="4246290" cy="1651335"/>
          </a:xfrm>
          <a:prstGeom prst="rect">
            <a:avLst/>
          </a:prstGeom>
        </p:spPr>
      </p:pic>
      <p:pic>
        <p:nvPicPr>
          <p:cNvPr id="20" name="Picture 19" descr="A white square with orange border and a number on it&#10;&#10;Description automatically generated">
            <a:extLst>
              <a:ext uri="{FF2B5EF4-FFF2-40B4-BE49-F238E27FC236}">
                <a16:creationId xmlns:a16="http://schemas.microsoft.com/office/drawing/2014/main" id="{A7B1397A-0E0B-E854-2A39-FB9B779DE5C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358" y="8490192"/>
            <a:ext cx="1657424" cy="1657424"/>
          </a:xfrm>
          <a:prstGeom prst="rect">
            <a:avLst/>
          </a:prstGeom>
        </p:spPr>
      </p:pic>
      <p:pic>
        <p:nvPicPr>
          <p:cNvPr id="16" name="Picture 15" descr="A white rectangular sign with red text&#10;&#10;Description automatically generated">
            <a:extLst>
              <a:ext uri="{FF2B5EF4-FFF2-40B4-BE49-F238E27FC236}">
                <a16:creationId xmlns:a16="http://schemas.microsoft.com/office/drawing/2014/main" id="{7490861A-1572-BB58-BF22-24C8514406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970" y="13311471"/>
            <a:ext cx="5945047" cy="1463039"/>
          </a:xfrm>
          <a:prstGeom prst="rect">
            <a:avLst/>
          </a:prstGeom>
        </p:spPr>
      </p:pic>
      <p:pic>
        <p:nvPicPr>
          <p:cNvPr id="17" name="Picture 16" descr="A white square with orange border and a number on it&#10;&#10;Description automatically generated">
            <a:extLst>
              <a:ext uri="{FF2B5EF4-FFF2-40B4-BE49-F238E27FC236}">
                <a16:creationId xmlns:a16="http://schemas.microsoft.com/office/drawing/2014/main" id="{0224FF6F-999B-DD60-5DBB-3D93B06463E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9172" y="12264543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18301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DB7A0-723A-3AE7-1D8B-9C75141CA3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 blue arrow pointing up&#10;&#10;Description automatically generated">
            <a:extLst>
              <a:ext uri="{FF2B5EF4-FFF2-40B4-BE49-F238E27FC236}">
                <a16:creationId xmlns:a16="http://schemas.microsoft.com/office/drawing/2014/main" id="{9068A990-8DCE-153E-6732-4A5E702490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2409" y="11511960"/>
            <a:ext cx="2404745" cy="2376454"/>
          </a:xfrm>
          <a:prstGeom prst="rect">
            <a:avLst/>
          </a:prstGeom>
        </p:spPr>
      </p:pic>
      <p:pic>
        <p:nvPicPr>
          <p:cNvPr id="11" name="Picture 10" descr="A blue arrow pointing down&#10;&#10;Description automatically generated">
            <a:extLst>
              <a:ext uri="{FF2B5EF4-FFF2-40B4-BE49-F238E27FC236}">
                <a16:creationId xmlns:a16="http://schemas.microsoft.com/office/drawing/2014/main" id="{5ECF9263-F95B-F4EE-3429-B3AA4E9F7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7606" y="6757568"/>
            <a:ext cx="1761489" cy="2175957"/>
          </a:xfrm>
          <a:prstGeom prst="rect">
            <a:avLst/>
          </a:prstGeom>
        </p:spPr>
      </p:pic>
      <p:pic>
        <p:nvPicPr>
          <p:cNvPr id="14" name="Picture 13" descr="A blue arrow pointing down&#10;&#10;Description automatically generated">
            <a:extLst>
              <a:ext uri="{FF2B5EF4-FFF2-40B4-BE49-F238E27FC236}">
                <a16:creationId xmlns:a16="http://schemas.microsoft.com/office/drawing/2014/main" id="{D9D36638-3A6B-62AA-837A-CF8FC341B7C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5756" y="10524230"/>
            <a:ext cx="1761489" cy="2175957"/>
          </a:xfrm>
          <a:prstGeom prst="rect">
            <a:avLst/>
          </a:prstGeom>
        </p:spPr>
      </p:pic>
      <p:pic>
        <p:nvPicPr>
          <p:cNvPr id="10" name="Picture 9" descr="A blue arrow pointing up&#10;&#10;Description automatically generated">
            <a:extLst>
              <a:ext uri="{FF2B5EF4-FFF2-40B4-BE49-F238E27FC236}">
                <a16:creationId xmlns:a16="http://schemas.microsoft.com/office/drawing/2014/main" id="{F5B924B1-A3A0-BE92-846C-CC40EB318D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4954" y="11545513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up&#10;&#10;Description automatically generated">
            <a:extLst>
              <a:ext uri="{FF2B5EF4-FFF2-40B4-BE49-F238E27FC236}">
                <a16:creationId xmlns:a16="http://schemas.microsoft.com/office/drawing/2014/main" id="{87B8F951-15A2-D1CD-CD57-42CC3FB40F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263" y="7633761"/>
            <a:ext cx="2404745" cy="2376454"/>
          </a:xfrm>
          <a:prstGeom prst="rect">
            <a:avLst/>
          </a:prstGeom>
        </p:spPr>
      </p:pic>
      <p:pic>
        <p:nvPicPr>
          <p:cNvPr id="3" name="Picture 2" descr="A blue arrow pointing down&#10;&#10;Description automatically generated">
            <a:extLst>
              <a:ext uri="{FF2B5EF4-FFF2-40B4-BE49-F238E27FC236}">
                <a16:creationId xmlns:a16="http://schemas.microsoft.com/office/drawing/2014/main" id="{70DE4586-79CD-66E2-A45B-C4A8FA4A68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546" y="6774629"/>
            <a:ext cx="1761489" cy="2175957"/>
          </a:xfrm>
          <a:prstGeom prst="rect">
            <a:avLst/>
          </a:prstGeom>
        </p:spPr>
      </p:pic>
      <p:pic>
        <p:nvPicPr>
          <p:cNvPr id="9" name="Picture 8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2325D58E-B4CB-2A7D-8536-E0B1790EE7D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4" y="5737860"/>
            <a:ext cx="33006671" cy="909828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3687595-0AC9-79BF-79AD-5E5B69059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Source of the Data Race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8" name="Picture 7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7811FDAC-D749-7A13-FEB8-F119DC034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4213" y="6489942"/>
            <a:ext cx="1657424" cy="1657424"/>
          </a:xfrm>
          <a:prstGeom prst="rect">
            <a:avLst/>
          </a:prstGeom>
        </p:spPr>
      </p:pic>
      <p:pic>
        <p:nvPicPr>
          <p:cNvPr id="5" name="Picture 4" descr="A question mark in a square&#10;&#10;Description automatically generated">
            <a:extLst>
              <a:ext uri="{FF2B5EF4-FFF2-40B4-BE49-F238E27FC236}">
                <a16:creationId xmlns:a16="http://schemas.microsoft.com/office/drawing/2014/main" id="{FEDE0F9A-13FB-72AD-DB2C-0E8AD2E5C2A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6823" y="8490192"/>
            <a:ext cx="1657424" cy="1657424"/>
          </a:xfrm>
          <a:prstGeom prst="rect">
            <a:avLst/>
          </a:prstGeom>
        </p:spPr>
      </p:pic>
      <p:pic>
        <p:nvPicPr>
          <p:cNvPr id="7" name="Picture 6" descr="A question mark in a square&#10;&#10;Description automatically generated">
            <a:extLst>
              <a:ext uri="{FF2B5EF4-FFF2-40B4-BE49-F238E27FC236}">
                <a16:creationId xmlns:a16="http://schemas.microsoft.com/office/drawing/2014/main" id="{2421C289-1BC6-3F1B-0C31-FF773906FB8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5500" y="10287000"/>
            <a:ext cx="1657424" cy="1657424"/>
          </a:xfrm>
          <a:prstGeom prst="rect">
            <a:avLst/>
          </a:prstGeom>
        </p:spPr>
      </p:pic>
      <p:pic>
        <p:nvPicPr>
          <p:cNvPr id="12" name="Picture 11" descr="A green and white rectangular sign with black background&#10;&#10;Description automatically generated">
            <a:extLst>
              <a:ext uri="{FF2B5EF4-FFF2-40B4-BE49-F238E27FC236}">
                <a16:creationId xmlns:a16="http://schemas.microsoft.com/office/drawing/2014/main" id="{829DF9CC-48A1-26BD-E2E6-421064BCE2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1637" y="5737860"/>
            <a:ext cx="5945051" cy="1463040"/>
          </a:xfrm>
          <a:prstGeom prst="rect">
            <a:avLst/>
          </a:prstGeom>
        </p:spPr>
      </p:pic>
      <p:pic>
        <p:nvPicPr>
          <p:cNvPr id="6" name="Picture 5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11D754CC-5B1A-945C-2775-F23F4F11AC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16229" y="12264543"/>
            <a:ext cx="1657424" cy="1657424"/>
          </a:xfrm>
          <a:prstGeom prst="rect">
            <a:avLst/>
          </a:prstGeom>
        </p:spPr>
      </p:pic>
      <p:pic>
        <p:nvPicPr>
          <p:cNvPr id="13" name="Picture 12" descr="A white rectangular sign with red text&#10;&#10;Description automatically generated">
            <a:extLst>
              <a:ext uri="{FF2B5EF4-FFF2-40B4-BE49-F238E27FC236}">
                <a16:creationId xmlns:a16="http://schemas.microsoft.com/office/drawing/2014/main" id="{D5062046-CA3E-0BE3-C892-651BBAF1436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59145" y="13311471"/>
            <a:ext cx="5945047" cy="1463039"/>
          </a:xfrm>
          <a:prstGeom prst="rect">
            <a:avLst/>
          </a:prstGeom>
        </p:spPr>
      </p:pic>
      <p:pic>
        <p:nvPicPr>
          <p:cNvPr id="18" name="Picture 17" descr="A green and white rectangular sign with a black border&#10;&#10;Description automatically generated">
            <a:extLst>
              <a:ext uri="{FF2B5EF4-FFF2-40B4-BE49-F238E27FC236}">
                <a16:creationId xmlns:a16="http://schemas.microsoft.com/office/drawing/2014/main" id="{8CF7E551-AFAB-3CAA-C22D-A88F4DDC289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01545" y="5737860"/>
            <a:ext cx="5945051" cy="1463040"/>
          </a:xfrm>
          <a:prstGeom prst="rect">
            <a:avLst/>
          </a:prstGeom>
        </p:spPr>
      </p:pic>
      <p:pic>
        <p:nvPicPr>
          <p:cNvPr id="19" name="Picture 18" descr="A blue and white rectangular sign with a number on it&#10;&#10;Description automatically generated">
            <a:extLst>
              <a:ext uri="{FF2B5EF4-FFF2-40B4-BE49-F238E27FC236}">
                <a16:creationId xmlns:a16="http://schemas.microsoft.com/office/drawing/2014/main" id="{E4EA57A5-80CD-41DC-F1C5-5AB07D251B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8686" y="9367184"/>
            <a:ext cx="4246290" cy="1651335"/>
          </a:xfrm>
          <a:prstGeom prst="rect">
            <a:avLst/>
          </a:prstGeom>
        </p:spPr>
      </p:pic>
      <p:pic>
        <p:nvPicPr>
          <p:cNvPr id="20" name="Picture 19" descr="A white square with orange border and a number on it&#10;&#10;Description automatically generated">
            <a:extLst>
              <a:ext uri="{FF2B5EF4-FFF2-40B4-BE49-F238E27FC236}">
                <a16:creationId xmlns:a16="http://schemas.microsoft.com/office/drawing/2014/main" id="{1C36CFC1-0DA6-2F29-A337-66BE43F9FD6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5358" y="8490192"/>
            <a:ext cx="1657424" cy="1657424"/>
          </a:xfrm>
          <a:prstGeom prst="rect">
            <a:avLst/>
          </a:prstGeom>
        </p:spPr>
      </p:pic>
      <p:pic>
        <p:nvPicPr>
          <p:cNvPr id="16" name="Picture 15" descr="A white rectangular sign with red text&#10;&#10;Description automatically generated">
            <a:extLst>
              <a:ext uri="{FF2B5EF4-FFF2-40B4-BE49-F238E27FC236}">
                <a16:creationId xmlns:a16="http://schemas.microsoft.com/office/drawing/2014/main" id="{8EA422B0-86FB-ACF7-5EDB-A2E9901CEE2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970" y="13311471"/>
            <a:ext cx="5945047" cy="1463039"/>
          </a:xfrm>
          <a:prstGeom prst="rect">
            <a:avLst/>
          </a:prstGeom>
        </p:spPr>
      </p:pic>
      <p:pic>
        <p:nvPicPr>
          <p:cNvPr id="22" name="Picture 21" descr="A blue and white rectangular sign with a number on it&#10;&#10;Description automatically generated">
            <a:extLst>
              <a:ext uri="{FF2B5EF4-FFF2-40B4-BE49-F238E27FC236}">
                <a16:creationId xmlns:a16="http://schemas.microsoft.com/office/drawing/2014/main" id="{D35DE7C3-E87B-C5ED-27E4-33892813D7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7363" y="9367184"/>
            <a:ext cx="4246290" cy="1651335"/>
          </a:xfrm>
          <a:prstGeom prst="rect">
            <a:avLst/>
          </a:prstGeom>
        </p:spPr>
      </p:pic>
      <p:pic>
        <p:nvPicPr>
          <p:cNvPr id="17" name="Picture 16" descr="A white square with orange border and a number on it&#10;&#10;Description automatically generated">
            <a:extLst>
              <a:ext uri="{FF2B5EF4-FFF2-40B4-BE49-F238E27FC236}">
                <a16:creationId xmlns:a16="http://schemas.microsoft.com/office/drawing/2014/main" id="{86388389-53D4-B342-82EC-09445276B85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69989" y="10287000"/>
            <a:ext cx="1657424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13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A59742-9686-B2F9-03B0-1B7B54473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C8B2D1-1C2B-05A4-F335-788F22CA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Memory Operations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3FE8073-3B76-B05A-41BC-0AFC60CD0EA3}"/>
              </a:ext>
            </a:extLst>
          </p:cNvPr>
          <p:cNvSpPr txBox="1"/>
          <p:nvPr/>
        </p:nvSpPr>
        <p:spPr>
          <a:xfrm>
            <a:off x="22606323" y="10594791"/>
            <a:ext cx="9780934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AEC19E-B750-072B-692D-09F8700FB44B}"/>
              </a:ext>
            </a:extLst>
          </p:cNvPr>
          <p:cNvSpPr txBox="1"/>
          <p:nvPr/>
        </p:nvSpPr>
        <p:spPr>
          <a:xfrm>
            <a:off x="4957483" y="9240574"/>
            <a:ext cx="11062447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old_count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new_count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old_count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new_count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4E4D565-440F-5A34-44D6-A4E0B92C27E4}"/>
              </a:ext>
            </a:extLst>
          </p:cNvPr>
          <p:cNvGrpSpPr/>
          <p:nvPr/>
        </p:nvGrpSpPr>
        <p:grpSpPr>
          <a:xfrm>
            <a:off x="3281083" y="14319391"/>
            <a:ext cx="14415247" cy="4353952"/>
            <a:chOff x="1416424" y="12063321"/>
            <a:chExt cx="18697370" cy="5647316"/>
          </a:xfrm>
        </p:grpSpPr>
        <p:pic>
          <p:nvPicPr>
            <p:cNvPr id="9" name="Picture 8" descr="A blue arrow pointing down&#10;&#10;Description automatically generated">
              <a:extLst>
                <a:ext uri="{FF2B5EF4-FFF2-40B4-BE49-F238E27FC236}">
                  <a16:creationId xmlns:a16="http://schemas.microsoft.com/office/drawing/2014/main" id="{02ACF51C-E6E9-B1A1-8146-C37668AE2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26424" y="13083029"/>
              <a:ext cx="1761489" cy="2175957"/>
            </a:xfrm>
            <a:prstGeom prst="rect">
              <a:avLst/>
            </a:prstGeom>
          </p:spPr>
        </p:pic>
        <p:pic>
          <p:nvPicPr>
            <p:cNvPr id="12" name="Picture 11" descr="A blue arrow pointing up&#10;&#10;Description automatically generated">
              <a:extLst>
                <a:ext uri="{FF2B5EF4-FFF2-40B4-BE49-F238E27FC236}">
                  <a16:creationId xmlns:a16="http://schemas.microsoft.com/office/drawing/2014/main" id="{6BDA8A4A-09B2-58EB-CB36-AEAACB525A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97081" y="13959222"/>
              <a:ext cx="2404745" cy="2376454"/>
            </a:xfrm>
            <a:prstGeom prst="rect">
              <a:avLst/>
            </a:prstGeom>
          </p:spPr>
        </p:pic>
        <p:pic>
          <p:nvPicPr>
            <p:cNvPr id="13" name="Picture 12" descr="A blue arrow pointing down&#10;&#10;Description automatically generated">
              <a:extLst>
                <a:ext uri="{FF2B5EF4-FFF2-40B4-BE49-F238E27FC236}">
                  <a16:creationId xmlns:a16="http://schemas.microsoft.com/office/drawing/2014/main" id="{10D2B676-0214-EAC4-93EA-A0424676BC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56364" y="13100090"/>
              <a:ext cx="1761489" cy="2175957"/>
            </a:xfrm>
            <a:prstGeom prst="rect">
              <a:avLst/>
            </a:prstGeom>
          </p:spPr>
        </p:pic>
        <p:pic>
          <p:nvPicPr>
            <p:cNvPr id="14" name="Picture 13" descr="A screenshot of a computer screen&#10;&#10;Description automatically generated">
              <a:extLst>
                <a:ext uri="{FF2B5EF4-FFF2-40B4-BE49-F238E27FC236}">
                  <a16:creationId xmlns:a16="http://schemas.microsoft.com/office/drawing/2014/main" id="{71FDC576-8838-1187-7A58-F5121002F8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66" r="26286" b="37930"/>
            <a:stretch/>
          </p:blipFill>
          <p:spPr>
            <a:xfrm>
              <a:off x="1416424" y="12063321"/>
              <a:ext cx="18697370" cy="5647316"/>
            </a:xfrm>
            <a:prstGeom prst="rect">
              <a:avLst/>
            </a:prstGeom>
          </p:spPr>
        </p:pic>
        <p:pic>
          <p:nvPicPr>
            <p:cNvPr id="15" name="Picture 14" descr="A blue and white square with a number on it&#10;&#10;Description automatically generated">
              <a:extLst>
                <a:ext uri="{FF2B5EF4-FFF2-40B4-BE49-F238E27FC236}">
                  <a16:creationId xmlns:a16="http://schemas.microsoft.com/office/drawing/2014/main" id="{FEF8AD57-6545-2F8D-F4A2-D2F1FD6DEB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3031" y="12815403"/>
              <a:ext cx="1657424" cy="1657424"/>
            </a:xfrm>
            <a:prstGeom prst="rect">
              <a:avLst/>
            </a:prstGeom>
          </p:spPr>
        </p:pic>
        <p:pic>
          <p:nvPicPr>
            <p:cNvPr id="16" name="Picture 15" descr="A question mark in a square&#10;&#10;Description automatically generated">
              <a:extLst>
                <a:ext uri="{FF2B5EF4-FFF2-40B4-BE49-F238E27FC236}">
                  <a16:creationId xmlns:a16="http://schemas.microsoft.com/office/drawing/2014/main" id="{2900991D-C6E5-5586-2359-B75E0185CFE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5641" y="14815653"/>
              <a:ext cx="1657424" cy="1657424"/>
            </a:xfrm>
            <a:prstGeom prst="rect">
              <a:avLst/>
            </a:prstGeom>
          </p:spPr>
        </p:pic>
        <p:pic>
          <p:nvPicPr>
            <p:cNvPr id="18" name="Picture 17" descr="A green and white rectangular sign with black background&#10;&#10;Description automatically generated">
              <a:extLst>
                <a:ext uri="{FF2B5EF4-FFF2-40B4-BE49-F238E27FC236}">
                  <a16:creationId xmlns:a16="http://schemas.microsoft.com/office/drawing/2014/main" id="{493A5B50-9450-FD0A-943A-890DFB9B8B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0455" y="12063321"/>
              <a:ext cx="5945051" cy="1463040"/>
            </a:xfrm>
            <a:prstGeom prst="rect">
              <a:avLst/>
            </a:prstGeom>
          </p:spPr>
        </p:pic>
        <p:pic>
          <p:nvPicPr>
            <p:cNvPr id="21" name="Picture 20" descr="A green and white rectangular sign with a black border&#10;&#10;Description automatically generated">
              <a:extLst>
                <a:ext uri="{FF2B5EF4-FFF2-40B4-BE49-F238E27FC236}">
                  <a16:creationId xmlns:a16="http://schemas.microsoft.com/office/drawing/2014/main" id="{3466FB89-60FB-5EE8-A201-C9E670896C5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900363" y="12063321"/>
              <a:ext cx="5945051" cy="1463040"/>
            </a:xfrm>
            <a:prstGeom prst="rect">
              <a:avLst/>
            </a:prstGeom>
          </p:spPr>
        </p:pic>
        <p:pic>
          <p:nvPicPr>
            <p:cNvPr id="22" name="Picture 21" descr="A blue and white rectangular sign with a number on it&#10;&#10;Description automatically generated">
              <a:extLst>
                <a:ext uri="{FF2B5EF4-FFF2-40B4-BE49-F238E27FC236}">
                  <a16:creationId xmlns:a16="http://schemas.microsoft.com/office/drawing/2014/main" id="{E433CB4E-7532-B2F1-DEEF-8DA63C4C8FF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67504" y="15692645"/>
              <a:ext cx="4246290" cy="1651335"/>
            </a:xfrm>
            <a:prstGeom prst="rect">
              <a:avLst/>
            </a:prstGeom>
          </p:spPr>
        </p:pic>
        <p:pic>
          <p:nvPicPr>
            <p:cNvPr id="24" name="Picture 23" descr="A white square with orange border and a number on it&#10;&#10;Description automatically generated">
              <a:extLst>
                <a:ext uri="{FF2B5EF4-FFF2-40B4-BE49-F238E27FC236}">
                  <a16:creationId xmlns:a16="http://schemas.microsoft.com/office/drawing/2014/main" id="{2CEB5DD1-A16D-A82E-A34B-78E68314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044176" y="14815653"/>
              <a:ext cx="1657424" cy="1657424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BEC9A9F-138C-DEA0-1EB6-6525557737B4}"/>
              </a:ext>
            </a:extLst>
          </p:cNvPr>
          <p:cNvGrpSpPr/>
          <p:nvPr/>
        </p:nvGrpSpPr>
        <p:grpSpPr>
          <a:xfrm>
            <a:off x="23210847" y="14319281"/>
            <a:ext cx="8571886" cy="4352901"/>
            <a:chOff x="19882090" y="12112040"/>
            <a:chExt cx="10262692" cy="5211511"/>
          </a:xfrm>
        </p:grpSpPr>
        <p:pic>
          <p:nvPicPr>
            <p:cNvPr id="30" name="Picture 29" descr="A blue arrow pointing down&#10;&#10;Description automatically generated">
              <a:extLst>
                <a:ext uri="{FF2B5EF4-FFF2-40B4-BE49-F238E27FC236}">
                  <a16:creationId xmlns:a16="http://schemas.microsoft.com/office/drawing/2014/main" id="{5AFDDB54-7BBF-857E-D8D1-6E8DDE7CFF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615466" y="12859351"/>
              <a:ext cx="1761489" cy="2175957"/>
            </a:xfrm>
            <a:prstGeom prst="rect">
              <a:avLst/>
            </a:prstGeom>
          </p:spPr>
        </p:pic>
        <p:pic>
          <p:nvPicPr>
            <p:cNvPr id="31" name="Picture 30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FEFF08C3-B790-7B1E-96FF-731F37B4D0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31" r="50076" b="42720"/>
            <a:stretch/>
          </p:blipFill>
          <p:spPr>
            <a:xfrm>
              <a:off x="19882090" y="12112040"/>
              <a:ext cx="10262692" cy="5211511"/>
            </a:xfrm>
            <a:prstGeom prst="rect">
              <a:avLst/>
            </a:prstGeom>
          </p:spPr>
        </p:pic>
        <p:pic>
          <p:nvPicPr>
            <p:cNvPr id="32" name="Picture 31" descr="A math problem with a question mark and one plus one&#10;&#10;Description automatically generated">
              <a:extLst>
                <a:ext uri="{FF2B5EF4-FFF2-40B4-BE49-F238E27FC236}">
                  <a16:creationId xmlns:a16="http://schemas.microsoft.com/office/drawing/2014/main" id="{E40B6A7B-6F43-9826-3FC6-C25E6277DC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7098" y="14670889"/>
              <a:ext cx="2909308" cy="1657424"/>
            </a:xfrm>
            <a:prstGeom prst="rect">
              <a:avLst/>
            </a:prstGeom>
          </p:spPr>
        </p:pic>
      </p:grpSp>
      <p:sp>
        <p:nvSpPr>
          <p:cNvPr id="37" name="Subtitle 9">
            <a:extLst>
              <a:ext uri="{FF2B5EF4-FFF2-40B4-BE49-F238E27FC236}">
                <a16:creationId xmlns:a16="http://schemas.microsoft.com/office/drawing/2014/main" id="{BBFD921C-F5E2-448B-7244-E3B0CB9B71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0922" y="5125031"/>
            <a:ext cx="20854155" cy="2514601"/>
          </a:xfrm>
        </p:spPr>
        <p:txBody>
          <a:bodyPr/>
          <a:lstStyle/>
          <a:p>
            <a:pPr marL="0" indent="0">
              <a:buNone/>
            </a:pPr>
            <a:r>
              <a:rPr lang="en-US" sz="5400" dirty="0"/>
              <a:t>To fix data race, we have to make 1. read 2. modify 3. write steps appear as a single </a:t>
            </a:r>
            <a:r>
              <a:rPr lang="en-US" sz="5400" b="1" dirty="0"/>
              <a:t>indivisible</a:t>
            </a:r>
            <a:r>
              <a:rPr lang="en-US" sz="5400" dirty="0"/>
              <a:t> read-modify-write operation</a:t>
            </a:r>
          </a:p>
        </p:txBody>
      </p:sp>
    </p:spTree>
    <p:extLst>
      <p:ext uri="{BB962C8B-B14F-4D97-AF65-F5344CB8AC3E}">
        <p14:creationId xmlns:p14="http://schemas.microsoft.com/office/powerpoint/2010/main" val="36599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FC9390-8A6B-A999-4CD6-E1C800497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E58518B-6B54-B687-FB77-0D820058C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Memory Operations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DDFC7D6-9FFD-9AD0-D714-A0BB02FB65BF}"/>
              </a:ext>
            </a:extLst>
          </p:cNvPr>
          <p:cNvSpPr txBox="1"/>
          <p:nvPr/>
        </p:nvSpPr>
        <p:spPr>
          <a:xfrm>
            <a:off x="2099572" y="7193845"/>
            <a:ext cx="14744929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count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</a:p>
          <a:p>
            <a:pPr marL="0" marR="0"/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3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</a:p>
          <a:p>
            <a:pPr marL="0" marR="0"/>
            <a:endParaRPr lang="en-US" sz="4400" kern="0" dirty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fetch_sub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2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</a:p>
          <a:p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fetch_and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</a:p>
          <a:p>
            <a:endParaRPr lang="en-US" sz="4400" kern="100" dirty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10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...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3740AC1F-CF33-4254-4A09-8F9D65DDEB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288000" y="7193844"/>
            <a:ext cx="15208200" cy="7364837"/>
          </a:xfrm>
        </p:spPr>
        <p:txBody>
          <a:bodyPr/>
          <a:lstStyle/>
          <a:p>
            <a:r>
              <a:rPr lang="en-US" sz="5400"/>
              <a:t>Atomics memory operations are indivisible</a:t>
            </a:r>
          </a:p>
          <a:p>
            <a:endParaRPr lang="en-US" sz="5400"/>
          </a:p>
          <a:p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/>
              <a:t>applies atomic operations to the object it references</a:t>
            </a:r>
          </a:p>
          <a:p>
            <a:endParaRPr lang="en-US" sz="5400"/>
          </a:p>
          <a:p>
            <a:r>
              <a:rPr lang="en-US" sz="5400"/>
              <a:t>For our example, atomic increment appears as indivisible read-modify-write operation</a:t>
            </a:r>
          </a:p>
        </p:txBody>
      </p:sp>
    </p:spTree>
    <p:extLst>
      <p:ext uri="{BB962C8B-B14F-4D97-AF65-F5344CB8AC3E}">
        <p14:creationId xmlns:p14="http://schemas.microsoft.com/office/powerpoint/2010/main" val="146781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7DE7E6-34E3-79F6-602B-4DE08137D9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rrow pointing up&#10;&#10;Description automatically generated">
            <a:extLst>
              <a:ext uri="{FF2B5EF4-FFF2-40B4-BE49-F238E27FC236}">
                <a16:creationId xmlns:a16="http://schemas.microsoft.com/office/drawing/2014/main" id="{F84304DE-7696-09F3-3008-D5447CDCF7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307" y="12266737"/>
            <a:ext cx="2404745" cy="2376454"/>
          </a:xfrm>
          <a:prstGeom prst="rect">
            <a:avLst/>
          </a:prstGeom>
        </p:spPr>
      </p:pic>
      <p:pic>
        <p:nvPicPr>
          <p:cNvPr id="9" name="Picture 8" descr="A blue arrow pointing down&#10;&#10;Description automatically generated">
            <a:extLst>
              <a:ext uri="{FF2B5EF4-FFF2-40B4-BE49-F238E27FC236}">
                <a16:creationId xmlns:a16="http://schemas.microsoft.com/office/drawing/2014/main" id="{C223F79B-743F-8ABD-9A0A-E781CD8A8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397" y="5737860"/>
            <a:ext cx="1761489" cy="2175957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0604480-24F8-0392-476A-DF51C6C4D7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Memory Operations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9D64776-45E1-DCB8-9134-F9B57DE948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5" y="5737860"/>
            <a:ext cx="33006669" cy="9098280"/>
          </a:xfrm>
          <a:prstGeom prst="rect">
            <a:avLst/>
          </a:prstGeom>
        </p:spPr>
      </p:pic>
      <p:pic>
        <p:nvPicPr>
          <p:cNvPr id="7" name="Picture 6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09D38F7B-9FBF-5BDD-569D-A78C77AADE9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745" y="6688959"/>
            <a:ext cx="2909308" cy="1657424"/>
          </a:xfrm>
          <a:prstGeom prst="rect">
            <a:avLst/>
          </a:prstGeom>
        </p:spPr>
      </p:pic>
      <p:pic>
        <p:nvPicPr>
          <p:cNvPr id="10" name="Picture 9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3418818B-20AD-BF3F-E201-663B263023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053" y="12227618"/>
            <a:ext cx="2909308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877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00E80-B6D9-AF31-E936-EBB082A22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rrow pointing up&#10;&#10;Description automatically generated">
            <a:extLst>
              <a:ext uri="{FF2B5EF4-FFF2-40B4-BE49-F238E27FC236}">
                <a16:creationId xmlns:a16="http://schemas.microsoft.com/office/drawing/2014/main" id="{9C07732B-0CA0-CFDE-0854-63249C5343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307" y="12266737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down&#10;&#10;Description automatically generated">
            <a:extLst>
              <a:ext uri="{FF2B5EF4-FFF2-40B4-BE49-F238E27FC236}">
                <a16:creationId xmlns:a16="http://schemas.microsoft.com/office/drawing/2014/main" id="{49564500-ECFF-86A0-2E7C-1C1ABDDC7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2" y="6485171"/>
            <a:ext cx="1761489" cy="2175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51980DE-7135-F720-A1FF-C6ECB7340321}"/>
              </a:ext>
            </a:extLst>
          </p:cNvPr>
          <p:cNvSpPr txBox="1"/>
          <p:nvPr/>
        </p:nvSpPr>
        <p:spPr>
          <a:xfrm>
            <a:off x="-4545095" y="-27829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err="1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3CBB739-E43E-A803-0350-ED5CA0EF61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Memory Operations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7E07CF40-F96B-F31A-955E-9257966B1A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5" y="5737860"/>
            <a:ext cx="33006669" cy="9098280"/>
          </a:xfrm>
          <a:prstGeom prst="rect">
            <a:avLst/>
          </a:prstGeom>
        </p:spPr>
      </p:pic>
      <p:pic>
        <p:nvPicPr>
          <p:cNvPr id="7" name="Picture 6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58BDBC78-B498-3DC9-4459-58271A702D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54" y="8296709"/>
            <a:ext cx="2909308" cy="1657424"/>
          </a:xfrm>
          <a:prstGeom prst="rect">
            <a:avLst/>
          </a:prstGeom>
        </p:spPr>
      </p:pic>
      <p:pic>
        <p:nvPicPr>
          <p:cNvPr id="12" name="Picture 11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4A2B0CA2-82B8-92DC-CE5B-E76D12A407E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053" y="12227618"/>
            <a:ext cx="2909308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0236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74DE1-E80B-AC0F-13E2-694BE3794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blue arrow pointing up&#10;&#10;Description automatically generated">
            <a:extLst>
              <a:ext uri="{FF2B5EF4-FFF2-40B4-BE49-F238E27FC236}">
                <a16:creationId xmlns:a16="http://schemas.microsoft.com/office/drawing/2014/main" id="{69AB75E8-0FE7-5021-7698-905BD2771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307" y="12266737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down&#10;&#10;Description automatically generated">
            <a:extLst>
              <a:ext uri="{FF2B5EF4-FFF2-40B4-BE49-F238E27FC236}">
                <a16:creationId xmlns:a16="http://schemas.microsoft.com/office/drawing/2014/main" id="{55AE1D76-4D4E-FAAA-D7A5-D573494EC1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2" y="6485171"/>
            <a:ext cx="1761489" cy="2175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5E788A-BCC5-BFE8-10D8-16FFB4C3DC02}"/>
              </a:ext>
            </a:extLst>
          </p:cNvPr>
          <p:cNvSpPr txBox="1"/>
          <p:nvPr/>
        </p:nvSpPr>
        <p:spPr>
          <a:xfrm>
            <a:off x="-4545095" y="-27829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err="1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04E3B12-5C56-2068-D058-0E44BA697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Memory Operations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8F1191C-642F-7047-B3D3-7F429C1E54D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5" y="5737860"/>
            <a:ext cx="33006669" cy="9098280"/>
          </a:xfrm>
          <a:prstGeom prst="rect">
            <a:avLst/>
          </a:prstGeom>
        </p:spPr>
      </p:pic>
      <p:pic>
        <p:nvPicPr>
          <p:cNvPr id="7" name="Picture 6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6EA5211D-974C-133A-9ACC-558F99E20E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54" y="8296709"/>
            <a:ext cx="2909308" cy="1657424"/>
          </a:xfrm>
          <a:prstGeom prst="rect">
            <a:avLst/>
          </a:prstGeom>
        </p:spPr>
      </p:pic>
      <p:pic>
        <p:nvPicPr>
          <p:cNvPr id="9" name="Picture 8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4FC8FDD7-5862-79E0-22EE-46738B7B20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95" y="8478935"/>
            <a:ext cx="1302465" cy="1302465"/>
          </a:xfrm>
          <a:prstGeom prst="rect">
            <a:avLst/>
          </a:prstGeom>
        </p:spPr>
      </p:pic>
      <p:pic>
        <p:nvPicPr>
          <p:cNvPr id="12" name="Picture 11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994FA4EB-64DC-36D5-01E3-6CA2006BB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053" y="12227618"/>
            <a:ext cx="2909308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71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347FD-DC69-EE7F-53FA-183DFDDCD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ue arrow pointing up&#10;&#10;Description automatically generated">
            <a:extLst>
              <a:ext uri="{FF2B5EF4-FFF2-40B4-BE49-F238E27FC236}">
                <a16:creationId xmlns:a16="http://schemas.microsoft.com/office/drawing/2014/main" id="{ABEBB0D6-D4A3-DA7C-0DF7-C43FD04678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8307" y="12266737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down&#10;&#10;Description automatically generated">
            <a:extLst>
              <a:ext uri="{FF2B5EF4-FFF2-40B4-BE49-F238E27FC236}">
                <a16:creationId xmlns:a16="http://schemas.microsoft.com/office/drawing/2014/main" id="{8AB268A0-65F1-E3B7-F9A7-15E0F8425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2" y="6485171"/>
            <a:ext cx="1761489" cy="2175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B31113-A01D-7698-7251-254BB8BDC49D}"/>
              </a:ext>
            </a:extLst>
          </p:cNvPr>
          <p:cNvSpPr txBox="1"/>
          <p:nvPr/>
        </p:nvSpPr>
        <p:spPr>
          <a:xfrm>
            <a:off x="-4545095" y="-27829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err="1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7EDD098-BC31-0C74-6F9A-F5CD74EA8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Memory Operations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588D21C-0AEB-F293-D209-C4FC3A9A93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5" y="5737860"/>
            <a:ext cx="33006669" cy="9098280"/>
          </a:xfrm>
          <a:prstGeom prst="rect">
            <a:avLst/>
          </a:prstGeom>
        </p:spPr>
      </p:pic>
      <p:pic>
        <p:nvPicPr>
          <p:cNvPr id="7" name="Picture 6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D651F106-D1EA-8220-FEC9-703DDA254F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54" y="8296709"/>
            <a:ext cx="2909308" cy="1657424"/>
          </a:xfrm>
          <a:prstGeom prst="rect">
            <a:avLst/>
          </a:prstGeom>
        </p:spPr>
      </p:pic>
      <p:pic>
        <p:nvPicPr>
          <p:cNvPr id="9" name="Picture 8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3B8A99BD-F538-3651-E1CF-9F966962DB5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95" y="8478935"/>
            <a:ext cx="1302465" cy="1302465"/>
          </a:xfrm>
          <a:prstGeom prst="rect">
            <a:avLst/>
          </a:prstGeom>
        </p:spPr>
      </p:pic>
      <p:pic>
        <p:nvPicPr>
          <p:cNvPr id="10" name="Picture 9" descr="A blue and white rectangular sign with a number on it&#10;&#10;Description automatically generated">
            <a:extLst>
              <a:ext uri="{FF2B5EF4-FFF2-40B4-BE49-F238E27FC236}">
                <a16:creationId xmlns:a16="http://schemas.microsoft.com/office/drawing/2014/main" id="{6A1685A5-7078-D2DA-3992-3766AFD72B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709" y="9367184"/>
            <a:ext cx="4246290" cy="1651335"/>
          </a:xfrm>
          <a:prstGeom prst="rect">
            <a:avLst/>
          </a:prstGeom>
        </p:spPr>
      </p:pic>
      <p:pic>
        <p:nvPicPr>
          <p:cNvPr id="13" name="Picture 12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1C16103E-8B2F-47B4-0639-31B4722A6B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9053" y="12227618"/>
            <a:ext cx="2909308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6536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120B0B-9D81-39A3-5E53-529079BFF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rrow pointing up&#10;&#10;Description automatically generated">
            <a:extLst>
              <a:ext uri="{FF2B5EF4-FFF2-40B4-BE49-F238E27FC236}">
                <a16:creationId xmlns:a16="http://schemas.microsoft.com/office/drawing/2014/main" id="{A1CDBFF7-D5EB-45BA-03E8-DDDDCAB26D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989" y="11453604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down&#10;&#10;Description automatically generated">
            <a:extLst>
              <a:ext uri="{FF2B5EF4-FFF2-40B4-BE49-F238E27FC236}">
                <a16:creationId xmlns:a16="http://schemas.microsoft.com/office/drawing/2014/main" id="{C9076362-97D0-51CC-4D75-1786A9C98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2" y="6485171"/>
            <a:ext cx="1761489" cy="2175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8457280-B90E-4011-496D-84140CE76D23}"/>
              </a:ext>
            </a:extLst>
          </p:cNvPr>
          <p:cNvSpPr txBox="1"/>
          <p:nvPr/>
        </p:nvSpPr>
        <p:spPr>
          <a:xfrm>
            <a:off x="-4545095" y="-27829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err="1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7E1A3FA-529A-175E-A920-759395F4A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Memory Operations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817D440-4851-E14C-4616-A985ADA46B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5" y="5737860"/>
            <a:ext cx="33006669" cy="9098280"/>
          </a:xfrm>
          <a:prstGeom prst="rect">
            <a:avLst/>
          </a:prstGeom>
        </p:spPr>
      </p:pic>
      <p:pic>
        <p:nvPicPr>
          <p:cNvPr id="7" name="Picture 6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7F84C630-C51C-8A7D-757B-4B14CE733C6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54" y="8296709"/>
            <a:ext cx="2909308" cy="1657424"/>
          </a:xfrm>
          <a:prstGeom prst="rect">
            <a:avLst/>
          </a:prstGeom>
        </p:spPr>
      </p:pic>
      <p:pic>
        <p:nvPicPr>
          <p:cNvPr id="9" name="Picture 8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2A7CF0AA-169E-105C-CBE8-EF8EFFAD10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95" y="8478935"/>
            <a:ext cx="1302465" cy="1302465"/>
          </a:xfrm>
          <a:prstGeom prst="rect">
            <a:avLst/>
          </a:prstGeom>
        </p:spPr>
      </p:pic>
      <p:pic>
        <p:nvPicPr>
          <p:cNvPr id="10" name="Picture 9" descr="A blue and white rectangular sign with a number on it&#10;&#10;Description automatically generated">
            <a:extLst>
              <a:ext uri="{FF2B5EF4-FFF2-40B4-BE49-F238E27FC236}">
                <a16:creationId xmlns:a16="http://schemas.microsoft.com/office/drawing/2014/main" id="{66E8A118-6193-3A2C-9C6E-4C7C3CD0C6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709" y="9367184"/>
            <a:ext cx="4246290" cy="1651335"/>
          </a:xfrm>
          <a:prstGeom prst="rect">
            <a:avLst/>
          </a:prstGeom>
        </p:spPr>
      </p:pic>
      <p:pic>
        <p:nvPicPr>
          <p:cNvPr id="13" name="Picture 12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E483825B-ACF5-E95C-F3C3-77F7267072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9" y="10273951"/>
            <a:ext cx="2909308" cy="1657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0117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16573-226B-B139-6550-1C900677A4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001F80-C533-A569-9423-F17E1F5A1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0860C4B5-3054-8449-3446-C50990299D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45875" y="2935288"/>
            <a:ext cx="11401425" cy="78374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/>
              <a:t>Kernels are: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launched with triple chevron syntax </a:t>
            </a:r>
            <a:r>
              <a:rPr lang="en-US" sz="4400" b="1">
                <a:solidFill>
                  <a:schemeClr val="tx2"/>
                </a:solidFill>
              </a:rPr>
              <a:t>&lt;&lt;&lt;</a:t>
            </a:r>
            <a:r>
              <a:rPr lang="en-US" sz="4400"/>
              <a:t>?, ?, ?, stream</a:t>
            </a:r>
            <a:r>
              <a:rPr lang="en-US" sz="4400" b="1">
                <a:solidFill>
                  <a:schemeClr val="tx2"/>
                </a:solidFill>
              </a:rPr>
              <a:t>&gt;&gt;&gt;</a:t>
            </a:r>
            <a:r>
              <a:rPr lang="en-US" sz="4400"/>
              <a:t> from </a:t>
            </a:r>
            <a:r>
              <a:rPr lang="en-US" sz="4400" b="1">
                <a:solidFill>
                  <a:schemeClr val="accent6"/>
                </a:solidFill>
              </a:rPr>
              <a:t>CPU</a:t>
            </a:r>
            <a:endParaRPr lang="en-US" sz="4000" b="1">
              <a:solidFill>
                <a:schemeClr val="accent6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4400"/>
              <a:t>executed in </a:t>
            </a:r>
            <a:r>
              <a:rPr lang="en-US" sz="4400" b="1">
                <a:solidFill>
                  <a:schemeClr val="tx2"/>
                </a:solidFill>
              </a:rPr>
              <a:t>device execution space</a:t>
            </a:r>
          </a:p>
          <a:p>
            <a:pPr lvl="1">
              <a:lnSpc>
                <a:spcPct val="150000"/>
              </a:lnSpc>
            </a:pPr>
            <a:r>
              <a:rPr lang="en-US" sz="4400" b="1">
                <a:solidFill>
                  <a:schemeClr val="tx2"/>
                </a:solidFill>
              </a:rPr>
              <a:t>asynchronous, and</a:t>
            </a:r>
          </a:p>
          <a:p>
            <a:pPr lvl="1">
              <a:lnSpc>
                <a:spcPct val="150000"/>
              </a:lnSpc>
            </a:pPr>
            <a:r>
              <a:rPr lang="en-US" sz="4400" b="1">
                <a:solidFill>
                  <a:schemeClr val="tx2"/>
                </a:solidFill>
              </a:rPr>
              <a:t>parallel</a:t>
            </a:r>
            <a:r>
              <a:rPr lang="en-US" sz="440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US" sz="4800"/>
          </a:p>
          <a:p>
            <a:pPr>
              <a:lnSpc>
                <a:spcPct val="150000"/>
              </a:lnSpc>
            </a:pPr>
            <a:endParaRPr lang="en-US" sz="4800"/>
          </a:p>
          <a:p>
            <a:pPr>
              <a:lnSpc>
                <a:spcPct val="150000"/>
              </a:lnSpc>
            </a:pPr>
            <a:endParaRPr lang="en-US" sz="480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US" sz="4800">
              <a:solidFill>
                <a:srgbClr val="FF0000"/>
              </a:solidFill>
            </a:endParaRPr>
          </a:p>
        </p:txBody>
      </p:sp>
      <p:pic>
        <p:nvPicPr>
          <p:cNvPr id="5" name="Picture 4" descr="A group of text boxes&#10;&#10;Description automatically generated">
            <a:extLst>
              <a:ext uri="{FF2B5EF4-FFF2-40B4-BE49-F238E27FC236}">
                <a16:creationId xmlns:a16="http://schemas.microsoft.com/office/drawing/2014/main" id="{43419938-6CB1-5803-36F7-828F622EFE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128" y="2935285"/>
            <a:ext cx="28095744" cy="17124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870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557AB9-F0F3-924A-F31D-831E183EF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rrow pointing up&#10;&#10;Description automatically generated">
            <a:extLst>
              <a:ext uri="{FF2B5EF4-FFF2-40B4-BE49-F238E27FC236}">
                <a16:creationId xmlns:a16="http://schemas.microsoft.com/office/drawing/2014/main" id="{95ADD9F6-021A-FE68-A274-564DB0A34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989" y="11453604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down&#10;&#10;Description automatically generated">
            <a:extLst>
              <a:ext uri="{FF2B5EF4-FFF2-40B4-BE49-F238E27FC236}">
                <a16:creationId xmlns:a16="http://schemas.microsoft.com/office/drawing/2014/main" id="{94DD9934-71DC-E30A-89D5-12B8BC1D6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2" y="6485171"/>
            <a:ext cx="1761489" cy="2175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EE07FB7-D345-F8E1-D9C2-FD92A0229827}"/>
              </a:ext>
            </a:extLst>
          </p:cNvPr>
          <p:cNvSpPr txBox="1"/>
          <p:nvPr/>
        </p:nvSpPr>
        <p:spPr>
          <a:xfrm>
            <a:off x="-4545095" y="-27829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err="1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38D7D2A-BBFA-691D-E44B-A4171198E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Memory Operations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0510803-5DAD-A7E5-4508-E77551454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5" y="5737860"/>
            <a:ext cx="33006669" cy="9098280"/>
          </a:xfrm>
          <a:prstGeom prst="rect">
            <a:avLst/>
          </a:prstGeom>
        </p:spPr>
      </p:pic>
      <p:pic>
        <p:nvPicPr>
          <p:cNvPr id="7" name="Picture 6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B739208B-4C7F-32EF-C5B4-086B74944F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54" y="8296709"/>
            <a:ext cx="2909308" cy="1657424"/>
          </a:xfrm>
          <a:prstGeom prst="rect">
            <a:avLst/>
          </a:prstGeom>
        </p:spPr>
      </p:pic>
      <p:pic>
        <p:nvPicPr>
          <p:cNvPr id="9" name="Picture 8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F2CE24D1-8500-2B18-6ABA-FEB417372A9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95" y="8478935"/>
            <a:ext cx="1302465" cy="1302465"/>
          </a:xfrm>
          <a:prstGeom prst="rect">
            <a:avLst/>
          </a:prstGeom>
        </p:spPr>
      </p:pic>
      <p:pic>
        <p:nvPicPr>
          <p:cNvPr id="10" name="Picture 9" descr="A blue and white rectangular sign with a number on it&#10;&#10;Description automatically generated">
            <a:extLst>
              <a:ext uri="{FF2B5EF4-FFF2-40B4-BE49-F238E27FC236}">
                <a16:creationId xmlns:a16="http://schemas.microsoft.com/office/drawing/2014/main" id="{292D1B92-437B-D14F-B1B0-66F49DAAF2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709" y="9367184"/>
            <a:ext cx="4246290" cy="1651335"/>
          </a:xfrm>
          <a:prstGeom prst="rect">
            <a:avLst/>
          </a:prstGeom>
        </p:spPr>
      </p:pic>
      <p:pic>
        <p:nvPicPr>
          <p:cNvPr id="13" name="Picture 12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8ECAAF83-FE5E-F585-B27A-0FB6A631631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9" y="10273951"/>
            <a:ext cx="2909308" cy="1657424"/>
          </a:xfrm>
          <a:prstGeom prst="rect">
            <a:avLst/>
          </a:prstGeom>
        </p:spPr>
      </p:pic>
      <p:pic>
        <p:nvPicPr>
          <p:cNvPr id="11" name="Picture 10" descr="A blue and white square with a number one&#10;&#10;Description automatically generated">
            <a:extLst>
              <a:ext uri="{FF2B5EF4-FFF2-40B4-BE49-F238E27FC236}">
                <a16:creationId xmlns:a16="http://schemas.microsoft.com/office/drawing/2014/main" id="{1EB264D1-A535-FA5A-7AF8-7122FADD4CA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00" y="10435598"/>
            <a:ext cx="1306431" cy="1342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881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5A2EA9-7698-BBA6-E444-3BC2BB1DC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ue arrow pointing up&#10;&#10;Description automatically generated">
            <a:extLst>
              <a:ext uri="{FF2B5EF4-FFF2-40B4-BE49-F238E27FC236}">
                <a16:creationId xmlns:a16="http://schemas.microsoft.com/office/drawing/2014/main" id="{93377B30-5969-28F3-0202-2F819C9FF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51989" y="11453604"/>
            <a:ext cx="2404745" cy="2376454"/>
          </a:xfrm>
          <a:prstGeom prst="rect">
            <a:avLst/>
          </a:prstGeom>
        </p:spPr>
      </p:pic>
      <p:pic>
        <p:nvPicPr>
          <p:cNvPr id="2" name="Picture 1" descr="A blue arrow pointing down&#10;&#10;Description automatically generated">
            <a:extLst>
              <a:ext uri="{FF2B5EF4-FFF2-40B4-BE49-F238E27FC236}">
                <a16:creationId xmlns:a16="http://schemas.microsoft.com/office/drawing/2014/main" id="{6338B26D-6358-2F41-9142-397180BB5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3422" y="6485171"/>
            <a:ext cx="1761489" cy="21759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7D34E-0772-0160-853A-309FB72F0C74}"/>
              </a:ext>
            </a:extLst>
          </p:cNvPr>
          <p:cNvSpPr txBox="1"/>
          <p:nvPr/>
        </p:nvSpPr>
        <p:spPr>
          <a:xfrm>
            <a:off x="-4545095" y="-2782957"/>
            <a:ext cx="1847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sz="4000" err="1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F23E65B-A92C-BB91-C6E8-3BAEE07BF0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Atomic Memory Operations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E8E6DAF-F5AB-8B2D-0575-A4412F2EF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665" y="5737860"/>
            <a:ext cx="33006669" cy="9098280"/>
          </a:xfrm>
          <a:prstGeom prst="rect">
            <a:avLst/>
          </a:prstGeom>
        </p:spPr>
      </p:pic>
      <p:pic>
        <p:nvPicPr>
          <p:cNvPr id="7" name="Picture 6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C3A120EC-43C7-FA63-54D7-CF8C6A99EFB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5054" y="8296709"/>
            <a:ext cx="2909308" cy="1657424"/>
          </a:xfrm>
          <a:prstGeom prst="rect">
            <a:avLst/>
          </a:prstGeom>
        </p:spPr>
      </p:pic>
      <p:pic>
        <p:nvPicPr>
          <p:cNvPr id="9" name="Picture 8" descr="A blue and white square with a number on it&#10;&#10;Description automatically generated">
            <a:extLst>
              <a:ext uri="{FF2B5EF4-FFF2-40B4-BE49-F238E27FC236}">
                <a16:creationId xmlns:a16="http://schemas.microsoft.com/office/drawing/2014/main" id="{DE727ADF-00A3-BD8F-D8E2-E34395B28A3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5295" y="8478935"/>
            <a:ext cx="1302465" cy="1302465"/>
          </a:xfrm>
          <a:prstGeom prst="rect">
            <a:avLst/>
          </a:prstGeom>
        </p:spPr>
      </p:pic>
      <p:pic>
        <p:nvPicPr>
          <p:cNvPr id="10" name="Picture 9" descr="A blue and white rectangular sign with a number on it&#10;&#10;Description automatically generated">
            <a:extLst>
              <a:ext uri="{FF2B5EF4-FFF2-40B4-BE49-F238E27FC236}">
                <a16:creationId xmlns:a16="http://schemas.microsoft.com/office/drawing/2014/main" id="{4229DEBA-8E93-6A59-AEF0-B4C43025FB3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0709" y="9367184"/>
            <a:ext cx="4246290" cy="1651335"/>
          </a:xfrm>
          <a:prstGeom prst="rect">
            <a:avLst/>
          </a:prstGeom>
        </p:spPr>
      </p:pic>
      <p:pic>
        <p:nvPicPr>
          <p:cNvPr id="13" name="Picture 12" descr="A math problem with a question mark and one plus one&#10;&#10;Description automatically generated">
            <a:extLst>
              <a:ext uri="{FF2B5EF4-FFF2-40B4-BE49-F238E27FC236}">
                <a16:creationId xmlns:a16="http://schemas.microsoft.com/office/drawing/2014/main" id="{2AA15BEB-54D8-F48C-4F6B-F42804D78D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5029" y="10273951"/>
            <a:ext cx="2909308" cy="1657424"/>
          </a:xfrm>
          <a:prstGeom prst="rect">
            <a:avLst/>
          </a:prstGeom>
        </p:spPr>
      </p:pic>
      <p:pic>
        <p:nvPicPr>
          <p:cNvPr id="11" name="Picture 10" descr="A blue and white square with a number one&#10;&#10;Description automatically generated">
            <a:extLst>
              <a:ext uri="{FF2B5EF4-FFF2-40B4-BE49-F238E27FC236}">
                <a16:creationId xmlns:a16="http://schemas.microsoft.com/office/drawing/2014/main" id="{EF280CD3-4A36-1C6B-B2E8-59ADC476DF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8900" y="10435598"/>
            <a:ext cx="1306431" cy="1342224"/>
          </a:xfrm>
          <a:prstGeom prst="rect">
            <a:avLst/>
          </a:prstGeom>
        </p:spPr>
      </p:pic>
      <p:pic>
        <p:nvPicPr>
          <p:cNvPr id="12" name="Picture 11" descr="A blue and white rectangular sign with a number on it&#10;&#10;Description automatically generated">
            <a:extLst>
              <a:ext uri="{FF2B5EF4-FFF2-40B4-BE49-F238E27FC236}">
                <a16:creationId xmlns:a16="http://schemas.microsoft.com/office/drawing/2014/main" id="{29C7A51D-83EB-DE30-C0E3-4A7D8EF6E7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4337" y="9364971"/>
            <a:ext cx="4511825" cy="165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4429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EA5CD9-10DD-8A58-78D8-C24B843FA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610834-05D9-43E3-8746-AD63905C0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Fix Histogram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AAFDA45E-073B-5D8C-1423-FCC0A7B40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64" y="4682521"/>
            <a:ext cx="19490289" cy="3176722"/>
          </a:xfrm>
        </p:spPr>
        <p:txBody>
          <a:bodyPr/>
          <a:lstStyle/>
          <a:p>
            <a:r>
              <a:rPr lang="en-US" sz="5400"/>
              <a:t>Use atomics to fix data race in histogram</a:t>
            </a:r>
          </a:p>
          <a:p>
            <a:endParaRPr lang="en-US" sz="5400"/>
          </a:p>
          <a:p>
            <a:pPr marL="0" indent="0">
              <a:buNone/>
            </a:pPr>
            <a:endParaRPr lang="en-US" sz="5400">
              <a:solidFill>
                <a:srgbClr val="FF0000"/>
              </a:solidFill>
            </a:endParaRPr>
          </a:p>
          <a:p>
            <a:endParaRPr lang="en-US" sz="5400">
              <a:solidFill>
                <a:srgbClr val="FF0000"/>
              </a:solidFill>
            </a:endParaRPr>
          </a:p>
          <a:p>
            <a:endParaRPr lang="en-US" sz="540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0BAE58-6234-1AC3-2E57-1764734C00D4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03.03-Atomics/03.03.02-Exercise-Fix-Histogram.ipynb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E212D288-1B71-C2E6-790C-A72AA9D0504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5 minutes</a:t>
            </a:r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CEDF519D-E165-D684-BDAD-E14D5AFE98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65" r="18397"/>
          <a:stretch/>
        </p:blipFill>
        <p:spPr>
          <a:xfrm>
            <a:off x="22872819" y="3895344"/>
            <a:ext cx="11188581" cy="141914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2016DB2-8AF1-8905-3336-EB1D17A1CC09}"/>
              </a:ext>
            </a:extLst>
          </p:cNvPr>
          <p:cNvSpPr txBox="1"/>
          <p:nvPr/>
        </p:nvSpPr>
        <p:spPr>
          <a:xfrm>
            <a:off x="1004464" y="7063609"/>
            <a:ext cx="21064704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old_count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new_count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old_count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new_count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2659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15CC5-6087-C30C-1343-E12F98C34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60208A-4B73-3A05-3DAA-71EFB28A07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Fix Histogram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B3FE3060-1789-F3F7-C0E5-194D38A02B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4464" y="4682521"/>
            <a:ext cx="19490289" cy="3176722"/>
          </a:xfrm>
        </p:spPr>
        <p:txBody>
          <a:bodyPr/>
          <a:lstStyle/>
          <a:p>
            <a:r>
              <a:rPr lang="en-US" sz="5400"/>
              <a:t>Use atomics to fix data race in histogram</a:t>
            </a:r>
          </a:p>
          <a:p>
            <a:endParaRPr lang="en-US" sz="5400"/>
          </a:p>
          <a:p>
            <a:pPr marL="0" indent="0">
              <a:buNone/>
            </a:pPr>
            <a:endParaRPr lang="en-US" sz="5400">
              <a:solidFill>
                <a:srgbClr val="FF0000"/>
              </a:solidFill>
            </a:endParaRPr>
          </a:p>
          <a:p>
            <a:endParaRPr lang="en-US" sz="5400">
              <a:solidFill>
                <a:srgbClr val="FF0000"/>
              </a:solidFill>
            </a:endParaRPr>
          </a:p>
          <a:p>
            <a:endParaRPr lang="en-US" sz="540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F79ECF-0AAA-A4EE-4C58-F9099D6F69B4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03.03-Atomics/03.03.02-Exercise-Fix-Histogram.ipynb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9C9EF704-F049-F8E0-B5DB-3C943C1FE6B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578FED-4138-8D3D-BADD-3138EF023A88}"/>
              </a:ext>
            </a:extLst>
          </p:cNvPr>
          <p:cNvSpPr txBox="1"/>
          <p:nvPr/>
        </p:nvSpPr>
        <p:spPr>
          <a:xfrm>
            <a:off x="1004463" y="7063609"/>
            <a:ext cx="20916417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histogram)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7E30BA9-0741-7A3F-BAAA-C364E05D777B}"/>
              </a:ext>
            </a:extLst>
          </p:cNvPr>
          <p:cNvCxnSpPr>
            <a:cxnSpLocks/>
          </p:cNvCxnSpPr>
          <p:nvPr/>
        </p:nvCxnSpPr>
        <p:spPr>
          <a:xfrm>
            <a:off x="20081011" y="13050456"/>
            <a:ext cx="0" cy="175432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2201F1-89C3-7FE2-143E-B92A00EDDC30}"/>
              </a:ext>
            </a:extLst>
          </p:cNvPr>
          <p:cNvSpPr txBox="1"/>
          <p:nvPr/>
        </p:nvSpPr>
        <p:spPr>
          <a:xfrm>
            <a:off x="21121264" y="13050456"/>
            <a:ext cx="13412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wrap reference to bin into atomic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fetch add to bin using atomic ref 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80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972233-506E-519D-CEAB-26649CD3C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04A45A8-7773-4883-D382-5F52A55A1F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Fix Histogram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2" name="heat">
            <a:hlinkClick r:id="" action="ppaction://media"/>
            <a:extLst>
              <a:ext uri="{FF2B5EF4-FFF2-40B4-BE49-F238E27FC236}">
                <a16:creationId xmlns:a16="http://schemas.microsoft.com/office/drawing/2014/main" id="{2AF63DDC-6A36-87AB-BDA5-62C02F6653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698081"/>
            <a:ext cx="22216745" cy="1666255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37DCDFE-D126-46F3-6BC0-3B532E842734}"/>
              </a:ext>
            </a:extLst>
          </p:cNvPr>
          <p:cNvSpPr txBox="1"/>
          <p:nvPr/>
        </p:nvSpPr>
        <p:spPr>
          <a:xfrm>
            <a:off x="22577692" y="10178436"/>
            <a:ext cx="13810615" cy="3701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We are getting correct results now!</a:t>
            </a:r>
          </a:p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But the performance can’t be worse</a:t>
            </a:r>
          </a:p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Currently getting </a:t>
            </a:r>
            <a:r>
              <a:rPr lang="en-US" sz="5400" kern="0">
                <a:solidFill>
                  <a:srgbClr val="FF0000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~6 GB/s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1CDBA245-8D2F-A122-54FF-D692E79CF0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55385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A2D5F-BF04-B322-5D0F-D203D10A3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4EE8C4-8CF5-E099-E166-508CA25740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New Source of Serialization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DC166E-48DF-56DE-F1A9-08FB5A31E847}"/>
              </a:ext>
            </a:extLst>
          </p:cNvPr>
          <p:cNvSpPr txBox="1"/>
          <p:nvPr/>
        </p:nvSpPr>
        <p:spPr>
          <a:xfrm>
            <a:off x="14678454" y="7427390"/>
            <a:ext cx="20531272" cy="8687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Atomics let us regain functional correctness</a:t>
            </a:r>
          </a:p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But this comes at a cost of serialization of memory accesses </a:t>
            </a:r>
          </a:p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As you know, serialization should be avoided at all costs:</a:t>
            </a:r>
          </a:p>
          <a:p>
            <a:pPr marL="1143000" lvl="1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Consider thread block size = </a:t>
            </a:r>
            <a:r>
              <a:rPr lang="en-US" sz="54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256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and grid size = </a:t>
            </a:r>
            <a:r>
              <a:rPr lang="en-US" sz="5400" b="1">
                <a:solidFill>
                  <a:srgbClr val="F08C0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16384</a:t>
            </a:r>
          </a:p>
          <a:p>
            <a:pPr marL="1143000" lvl="1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If all cells mapping into the same bin,</a:t>
            </a:r>
          </a:p>
          <a:p>
            <a:pPr marL="1143000" lvl="1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we’ll get a queue of </a:t>
            </a:r>
            <a:r>
              <a:rPr lang="en-US" sz="5400" b="1">
                <a:solidFill>
                  <a:srgbClr val="FF0000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4194304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atomics</a:t>
            </a:r>
          </a:p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So, what are our options? 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diagram of a number system&#10;&#10;Description automatically generated with medium confidence">
            <a:extLst>
              <a:ext uri="{FF2B5EF4-FFF2-40B4-BE49-F238E27FC236}">
                <a16:creationId xmlns:a16="http://schemas.microsoft.com/office/drawing/2014/main" id="{5C69B1EF-2DC9-8EB9-55F7-8F910312D4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45"/>
          <a:stretch/>
        </p:blipFill>
        <p:spPr>
          <a:xfrm>
            <a:off x="1728224" y="3104670"/>
            <a:ext cx="11429225" cy="1733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45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889DC-0E74-B839-1CD7-4F18EAD554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7ACA674-8A26-15D9-107E-6D77A61CD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Privatized Histograms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7" name="Picture 6" descr="A diagram of a block diagram&#10;&#10;Description automatically generated">
            <a:extLst>
              <a:ext uri="{FF2B5EF4-FFF2-40B4-BE49-F238E27FC236}">
                <a16:creationId xmlns:a16="http://schemas.microsoft.com/office/drawing/2014/main" id="{3E01C285-8E66-55BE-4E56-D24DA45426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3"/>
          <a:stretch/>
        </p:blipFill>
        <p:spPr>
          <a:xfrm>
            <a:off x="0" y="3132482"/>
            <a:ext cx="16015478" cy="1717481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922A34-9371-2711-66EB-B6D6A97DBDDB}"/>
              </a:ext>
            </a:extLst>
          </p:cNvPr>
          <p:cNvSpPr txBox="1"/>
          <p:nvPr/>
        </p:nvSpPr>
        <p:spPr>
          <a:xfrm>
            <a:off x="16015478" y="8932340"/>
            <a:ext cx="19526250" cy="7441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We could add privatized histograms, one per thread block:</a:t>
            </a:r>
          </a:p>
          <a:p>
            <a:pPr marL="1143000" lvl="1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Consider thread block size = </a:t>
            </a:r>
            <a:r>
              <a:rPr lang="en-US" sz="54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256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and grid size = </a:t>
            </a:r>
            <a:r>
              <a:rPr lang="en-US" sz="5400" b="1">
                <a:solidFill>
                  <a:srgbClr val="F08C0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16384</a:t>
            </a:r>
          </a:p>
          <a:p>
            <a:pPr marL="1143000" lvl="1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If all cells mapping into the same bin,</a:t>
            </a:r>
          </a:p>
          <a:p>
            <a:pPr marL="1143000" lvl="1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we’ll get a queue of </a:t>
            </a:r>
            <a:r>
              <a:rPr lang="en-US" sz="54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256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atomics on private histograms followed by </a:t>
            </a:r>
            <a:r>
              <a:rPr lang="en-US" sz="5400" b="1">
                <a:solidFill>
                  <a:srgbClr val="F08C0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16384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atomics on resulting histogram</a:t>
            </a:r>
          </a:p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In limit, this reduces contention by ~ block size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1414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FB196-2909-647C-EED5-472442FEB0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C9C601C-00BD-C762-D6EA-80F56FAC5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Privatized Histograms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620DD6-4905-55C4-0D37-08E76DD5FDE3}"/>
              </a:ext>
            </a:extLst>
          </p:cNvPr>
          <p:cNvSpPr txBox="1"/>
          <p:nvPr/>
        </p:nvSpPr>
        <p:spPr>
          <a:xfrm>
            <a:off x="1428750" y="3828713"/>
            <a:ext cx="21283766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block_histograms.subspan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[bin]);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 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 ref(histogram[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A1CFD6-44DB-9980-0D96-8A8B709A4C5A}"/>
              </a:ext>
            </a:extLst>
          </p:cNvPr>
          <p:cNvCxnSpPr>
            <a:cxnSpLocks/>
          </p:cNvCxnSpPr>
          <p:nvPr/>
        </p:nvCxnSpPr>
        <p:spPr>
          <a:xfrm>
            <a:off x="16351693" y="4784998"/>
            <a:ext cx="0" cy="175432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6551E6-907B-596F-E140-2D4316D75474}"/>
              </a:ext>
            </a:extLst>
          </p:cNvPr>
          <p:cNvSpPr txBox="1"/>
          <p:nvPr/>
        </p:nvSpPr>
        <p:spPr>
          <a:xfrm>
            <a:off x="17391946" y="4784998"/>
            <a:ext cx="134125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Histogram ke</a:t>
            </a: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rnel now takes another span with per-thread-block histograms</a:t>
            </a:r>
            <a:endParaRPr lang="en-US" sz="5400" kern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1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37A2A-2BFA-3DC6-025B-60FF31AFC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D5202F9-48F1-C64C-B61B-86F7CA6B5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Privatized Histograms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09D08B-A062-BD19-7E5C-C4E35B13193B}"/>
              </a:ext>
            </a:extLst>
          </p:cNvPr>
          <p:cNvSpPr txBox="1"/>
          <p:nvPr/>
        </p:nvSpPr>
        <p:spPr>
          <a:xfrm>
            <a:off x="1428749" y="3828713"/>
            <a:ext cx="28103899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histogram)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subspan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</a:p>
          <a:p>
            <a:pPr marL="0" marR="0"/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[bin]);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 ref(histogram[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F306395-0EEE-D1F6-028B-EDF795AC562A}"/>
              </a:ext>
            </a:extLst>
          </p:cNvPr>
          <p:cNvCxnSpPr>
            <a:cxnSpLocks/>
          </p:cNvCxnSpPr>
          <p:nvPr/>
        </p:nvCxnSpPr>
        <p:spPr>
          <a:xfrm>
            <a:off x="16095603" y="6997846"/>
            <a:ext cx="0" cy="267650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BB806D3-CD38-FCA1-4BD7-6721D827FEB6}"/>
              </a:ext>
            </a:extLst>
          </p:cNvPr>
          <p:cNvSpPr txBox="1"/>
          <p:nvPr/>
        </p:nvSpPr>
        <p:spPr>
          <a:xfrm>
            <a:off x="16843247" y="7144150"/>
            <a:ext cx="17611325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obtain a view over thread-block private histogram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s</a:t>
            </a:r>
            <a:r>
              <a:rPr lang="en-US" sz="5400" kern="0" err="1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ubspan</a:t>
            </a: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 offset to private histogram is block index multiplied by histogram size</a:t>
            </a:r>
          </a:p>
        </p:txBody>
      </p:sp>
    </p:spTree>
    <p:extLst>
      <p:ext uri="{BB962C8B-B14F-4D97-AF65-F5344CB8AC3E}">
        <p14:creationId xmlns:p14="http://schemas.microsoft.com/office/powerpoint/2010/main" val="415290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C6DE90-24BA-88D7-E85A-E27A9F8A9B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072BF1-7E4A-0FD0-9D28-37F7FB3ADB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Privatized Histograms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BDC5-30F1-212C-3028-0C2D2BA14374}"/>
              </a:ext>
            </a:extLst>
          </p:cNvPr>
          <p:cNvSpPr txBox="1"/>
          <p:nvPr/>
        </p:nvSpPr>
        <p:spPr>
          <a:xfrm>
            <a:off x="1428749" y="3828713"/>
            <a:ext cx="28103899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histogram)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block_histograms.subspan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 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 ref(histogram[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706050-A56B-48DC-5A65-2533B1BDB642}"/>
              </a:ext>
            </a:extLst>
          </p:cNvPr>
          <p:cNvSpPr txBox="1"/>
          <p:nvPr/>
        </p:nvSpPr>
        <p:spPr>
          <a:xfrm>
            <a:off x="19131772" y="5909283"/>
            <a:ext cx="16015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Atomically increment thread-block histograms</a:t>
            </a:r>
            <a:endParaRPr lang="en-US" sz="5400" kern="0">
              <a:solidFill>
                <a:schemeClr val="bg1"/>
              </a:solidFill>
              <a:effectLst/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</p:txBody>
      </p:sp>
      <p:pic>
        <p:nvPicPr>
          <p:cNvPr id="9" name="Picture 8" descr="A diagram of a block diagram&#10;&#10;Description automatically generated">
            <a:extLst>
              <a:ext uri="{FF2B5EF4-FFF2-40B4-BE49-F238E27FC236}">
                <a16:creationId xmlns:a16="http://schemas.microsoft.com/office/drawing/2014/main" id="{44AF174D-EA04-480B-5048-20BF2E8338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43" b="36007"/>
          <a:stretch/>
        </p:blipFill>
        <p:spPr>
          <a:xfrm>
            <a:off x="19131772" y="8913183"/>
            <a:ext cx="16015478" cy="99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13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5F80D4-3022-4822-04BF-897A4DEE43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377999-C2BA-C8E6-7ADE-9AB2CAFDF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Current Code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ED8CBF-75E9-59B9-BA05-6447A98D9DD0}"/>
              </a:ext>
            </a:extLst>
          </p:cNvPr>
          <p:cNvSpPr txBox="1"/>
          <p:nvPr/>
        </p:nvSpPr>
        <p:spPr>
          <a:xfrm>
            <a:off x="590320" y="4355458"/>
            <a:ext cx="20898080" cy="11685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Aft>
                <a:spcPts val="800"/>
              </a:spcAft>
            </a:pPr>
            <a:endParaRPr lang="en-US" sz="4400" kern="0">
              <a:solidFill>
                <a:srgbClr val="AF00DB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AF00D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using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=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mdspan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dextents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2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simulate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          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          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 </a:t>
            </a: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auto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thrust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make_counting_iterator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DeviceTransform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Transform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(),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  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__host__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__device__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cell_id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 {</a:t>
            </a:r>
            <a:r>
              <a:rPr lang="en-US" sz="4400" kern="100"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spcAft>
                <a:spcPts val="800"/>
              </a:spcAft>
            </a:pPr>
            <a:r>
              <a:rPr lang="en-US" sz="4400" kern="100">
                <a:solidFill>
                  <a:srgbClr val="AF00D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  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return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cell_id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  <a:r>
              <a:rPr lang="en-US" sz="4400" kern="100"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spcAft>
                <a:spcPts val="800"/>
              </a:spcAft>
            </a:pPr>
            <a:r>
              <a:rPr lang="en-US" sz="4400" kern="10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},</a:t>
            </a:r>
            <a:r>
              <a:rPr lang="en-US" sz="4400" kern="100"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spcAft>
                <a:spcPts val="800"/>
              </a:spcAft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5E498B24-A955-E61E-F19B-17021F93F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488400" y="5104894"/>
            <a:ext cx="14112239" cy="1141526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4800"/>
              <a:t>Currently, the simulator is: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using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mdspan</a:t>
            </a:r>
            <a:r>
              <a:rPr lang="en-US" sz="4400"/>
              <a:t> to view data as 2D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Using CUB to transform cell indices into the next temperatures </a:t>
            </a:r>
          </a:p>
          <a:p>
            <a:pPr>
              <a:lnSpc>
                <a:spcPct val="150000"/>
              </a:lnSpc>
            </a:pPr>
            <a:r>
              <a:rPr lang="en-US" sz="4800"/>
              <a:t>Under the hood, CUB: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invokes kernels on provided stream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doesn’t synchronize the stream,</a:t>
            </a:r>
          </a:p>
          <a:p>
            <a:pPr lvl="1">
              <a:lnSpc>
                <a:spcPct val="150000"/>
              </a:lnSpc>
            </a:pPr>
            <a:r>
              <a:rPr lang="en-US" sz="4400"/>
              <a:t>which makes CUB asynchronous</a:t>
            </a:r>
          </a:p>
          <a:p>
            <a:pPr>
              <a:lnSpc>
                <a:spcPct val="150000"/>
              </a:lnSpc>
            </a:pPr>
            <a:r>
              <a:rPr lang="en-US" sz="4800"/>
              <a:t>Let’s try implementing simulator without CUB!  </a:t>
            </a:r>
          </a:p>
        </p:txBody>
      </p:sp>
    </p:spTree>
    <p:extLst>
      <p:ext uri="{BB962C8B-B14F-4D97-AF65-F5344CB8AC3E}">
        <p14:creationId xmlns:p14="http://schemas.microsoft.com/office/powerpoint/2010/main" val="639246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2C130-A37A-0531-A3FA-BDC7A49A7C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A1EE00A-7D61-7B4B-67DF-FD9196DF7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Privatized Histograms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194B09-D3EA-5703-2703-2C5895B95AD8}"/>
              </a:ext>
            </a:extLst>
          </p:cNvPr>
          <p:cNvSpPr txBox="1"/>
          <p:nvPr/>
        </p:nvSpPr>
        <p:spPr>
          <a:xfrm>
            <a:off x="1428749" y="3828713"/>
            <a:ext cx="28103899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histogram)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 dirty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block_histograms.subspan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cell =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[bin]);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block_ref.fetch_add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 dirty="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{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7" name="Picture 6" descr="A diagram of a block diagram&#10;&#10;Description automatically generated">
            <a:extLst>
              <a:ext uri="{FF2B5EF4-FFF2-40B4-BE49-F238E27FC236}">
                <a16:creationId xmlns:a16="http://schemas.microsoft.com/office/drawing/2014/main" id="{045592AC-9FE0-BAF9-DAC1-FFC0D2444A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349"/>
          <a:stretch/>
        </p:blipFill>
        <p:spPr>
          <a:xfrm>
            <a:off x="19672663" y="8133171"/>
            <a:ext cx="16015478" cy="861211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A8EF718-619F-908B-5A45-4935ABF9D024}"/>
              </a:ext>
            </a:extLst>
          </p:cNvPr>
          <p:cNvSpPr txBox="1"/>
          <p:nvPr/>
        </p:nvSpPr>
        <p:spPr>
          <a:xfrm>
            <a:off x="19131772" y="5909283"/>
            <a:ext cx="160154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Contribute private histograms to resulting one</a:t>
            </a:r>
            <a:endParaRPr lang="en-US" sz="5400" kern="0">
              <a:solidFill>
                <a:schemeClr val="bg1"/>
              </a:solidFill>
              <a:effectLst/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051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4DAEDD-85BD-9A10-A02D-EEA43B1A0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9345EE6-BC3E-CADC-0109-B5E9B7EABD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Implementing Privatized Histograms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A67A1D-6D51-B6A4-6313-99696DA428CC}"/>
              </a:ext>
            </a:extLst>
          </p:cNvPr>
          <p:cNvSpPr txBox="1"/>
          <p:nvPr/>
        </p:nvSpPr>
        <p:spPr>
          <a:xfrm>
            <a:off x="1428749" y="3828713"/>
            <a:ext cx="28103899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  histogram)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block_histograms.subspan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9B72D-11A3-A4E8-8CC5-9CF18F34029C}"/>
              </a:ext>
            </a:extLst>
          </p:cNvPr>
          <p:cNvSpPr txBox="1"/>
          <p:nvPr/>
        </p:nvSpPr>
        <p:spPr>
          <a:xfrm>
            <a:off x="23349857" y="12342740"/>
            <a:ext cx="1146265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Unfortunately, highlighted code has a bug in it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effectLst/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We </a:t>
            </a: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mix non-atomic read with atomic increment, which is an undefined behavior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30A3E3-CAD3-D5E1-01DA-339ACF6ADA21}"/>
              </a:ext>
            </a:extLst>
          </p:cNvPr>
          <p:cNvSpPr txBox="1"/>
          <p:nvPr/>
        </p:nvSpPr>
        <p:spPr>
          <a:xfrm>
            <a:off x="27605062" y="8709645"/>
            <a:ext cx="2952245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⚠</a:t>
            </a:r>
            <a:endParaRPr lang="en-US" sz="11500"/>
          </a:p>
        </p:txBody>
      </p:sp>
    </p:spTree>
    <p:extLst>
      <p:ext uri="{BB962C8B-B14F-4D97-AF65-F5344CB8AC3E}">
        <p14:creationId xmlns:p14="http://schemas.microsoft.com/office/powerpoint/2010/main" val="3828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1DD47-691E-DC26-37CB-B0DF250A1C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9F33888-81A7-BA74-63E2-DE1050283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We Expected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870625-FA21-2EE1-7843-C23DE29E6413}"/>
              </a:ext>
            </a:extLst>
          </p:cNvPr>
          <p:cNvSpPr txBox="1"/>
          <p:nvPr/>
        </p:nvSpPr>
        <p:spPr>
          <a:xfrm>
            <a:off x="1428749" y="3828713"/>
            <a:ext cx="28103899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2BB5AEF-5189-D637-B415-5FB425C6F6EE}"/>
              </a:ext>
            </a:extLst>
          </p:cNvPr>
          <p:cNvSpPr txBox="1"/>
          <p:nvPr/>
        </p:nvSpPr>
        <p:spPr>
          <a:xfrm>
            <a:off x="22569055" y="12342740"/>
            <a:ext cx="1224346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We expected all block histogram increments to happen first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And all block histogram reads to happen next</a:t>
            </a:r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D044BA8-9120-BEF1-500C-8BA3927C94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9260" y="3631275"/>
            <a:ext cx="21917479" cy="7594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331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C25809-B504-C1F0-D8B0-7F23C80770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BF7C9E0-CBA4-FFC8-D230-524B12BB0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Can Happen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7902017-D40B-99FC-7324-1EACAB29BB7E}"/>
              </a:ext>
            </a:extLst>
          </p:cNvPr>
          <p:cNvSpPr txBox="1"/>
          <p:nvPr/>
        </p:nvSpPr>
        <p:spPr>
          <a:xfrm>
            <a:off x="1428749" y="3828713"/>
            <a:ext cx="28103899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C5B905-3602-C6EC-FCB4-F317FD7A70BC}"/>
              </a:ext>
            </a:extLst>
          </p:cNvPr>
          <p:cNvSpPr txBox="1"/>
          <p:nvPr/>
        </p:nvSpPr>
        <p:spPr>
          <a:xfrm>
            <a:off x="22569055" y="12342740"/>
            <a:ext cx="12760036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In practice, we can’t assume any order of operations performed by concurrent threads</a:t>
            </a: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5400" kern="0">
              <a:solidFill>
                <a:schemeClr val="bg1"/>
              </a:solidFill>
              <a:latin typeface="NVIDIA Sans" panose="020B0503020203020204" pitchFamily="34" charset="0"/>
              <a:ea typeface="Roboto Mono" pitchFamily="49" charset="0"/>
              <a:cs typeface="NVIDIA Sans" panose="020B0503020203020204" pitchFamily="34" charset="0"/>
            </a:endParaRPr>
          </a:p>
          <a:p>
            <a:pPr marL="685800" indent="-6858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We need a mechanism to make sure all threads finished updating block histogram before reading it</a:t>
            </a:r>
          </a:p>
        </p:txBody>
      </p:sp>
      <p:pic>
        <p:nvPicPr>
          <p:cNvPr id="7" name="Picture 6" descr="A diagram of a block diagram&#10;&#10;AI-generated content may be incorrect.">
            <a:extLst>
              <a:ext uri="{FF2B5EF4-FFF2-40B4-BE49-F238E27FC236}">
                <a16:creationId xmlns:a16="http://schemas.microsoft.com/office/drawing/2014/main" id="{732F7E0B-6982-CB4F-A82C-AAC37A6039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3672" y="3629338"/>
            <a:ext cx="21928656" cy="759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612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9B121F-C770-FC41-1721-34C5BE872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CEC88E-7A7C-4972-69C7-DD4434B00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Synchronizing in a Thread Block</a:t>
            </a:r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A081421A-AB84-BA25-13D7-E5DA522DB930}"/>
              </a:ext>
            </a:extLst>
          </p:cNvPr>
          <p:cNvSpPr txBox="1">
            <a:spLocks/>
          </p:cNvSpPr>
          <p:nvPr/>
        </p:nvSpPr>
        <p:spPr>
          <a:xfrm>
            <a:off x="21890580" y="8718034"/>
            <a:ext cx="13518292" cy="599187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 kern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__</a:t>
            </a:r>
            <a:r>
              <a:rPr lang="en-US" sz="4800" kern="0" err="1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syncthreads</a:t>
            </a:r>
            <a:r>
              <a:rPr lang="en-US" sz="48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()</a:t>
            </a:r>
            <a:endParaRPr lang="en-US" sz="4800"/>
          </a:p>
          <a:p>
            <a:r>
              <a:rPr lang="en-US" sz="4800"/>
              <a:t>invoked cooperatively by all threads in a thread block</a:t>
            </a:r>
          </a:p>
          <a:p>
            <a:r>
              <a:rPr lang="en-US" sz="4800"/>
              <a:t>causes threads to wait until all other threads in the thread block arrive</a:t>
            </a:r>
          </a:p>
          <a:p>
            <a:r>
              <a:rPr lang="en-US" sz="4800"/>
              <a:t>similar to std::barrier, but not allowed inside conditionals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735E11DC-53B6-345E-AAF3-1CAA1DFDF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24" y="4550034"/>
            <a:ext cx="19843154" cy="11473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354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F6E6B-D4F8-511E-1AED-9FAF4DE86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ED5E049-B683-A7D0-6C62-36073157F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Vocabulary Types in </a:t>
            </a:r>
            <a:r>
              <a:rPr lang="en-US" err="1"/>
              <a:t>libcu</a:t>
            </a:r>
            <a:r>
              <a:rPr lang="en-US"/>
              <a:t>++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0C1106-C6D5-C1AF-A53F-B46EE02D3DD3}"/>
              </a:ext>
            </a:extLst>
          </p:cNvPr>
          <p:cNvSpPr txBox="1"/>
          <p:nvPr/>
        </p:nvSpPr>
        <p:spPr>
          <a:xfrm>
            <a:off x="9143999" y="18047612"/>
            <a:ext cx="18288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i="1">
                <a:solidFill>
                  <a:schemeClr val="tx2"/>
                </a:solidFill>
              </a:rPr>
              <a:t>https://</a:t>
            </a:r>
            <a:r>
              <a:rPr lang="en-US" sz="6600" i="1" err="1">
                <a:solidFill>
                  <a:schemeClr val="tx2"/>
                </a:solidFill>
              </a:rPr>
              <a:t>nvidia.github.io</a:t>
            </a:r>
            <a:r>
              <a:rPr lang="en-US" sz="6600" i="1">
                <a:solidFill>
                  <a:schemeClr val="tx2"/>
                </a:solidFill>
              </a:rPr>
              <a:t>/cccl/</a:t>
            </a:r>
            <a:r>
              <a:rPr lang="en-US" sz="6600" i="1" err="1">
                <a:solidFill>
                  <a:schemeClr val="tx2"/>
                </a:solidFill>
              </a:rPr>
              <a:t>libcudacxx</a:t>
            </a:r>
            <a:endParaRPr lang="en-US" sz="6600" i="1">
              <a:solidFill>
                <a:schemeClr val="tx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5C28D8-39C5-7CD0-A4F5-9ED4F7DF97EC}"/>
              </a:ext>
            </a:extLst>
          </p:cNvPr>
          <p:cNvSpPr txBox="1"/>
          <p:nvPr/>
        </p:nvSpPr>
        <p:spPr>
          <a:xfrm>
            <a:off x="2083934" y="4931688"/>
            <a:ext cx="96603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72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Compound Types</a:t>
            </a:r>
          </a:p>
          <a:p>
            <a:pPr>
              <a:buClr>
                <a:schemeClr val="tx2"/>
              </a:buClr>
            </a:pPr>
            <a:endParaRPr lang="en-US" sz="5400">
              <a:solidFill>
                <a:schemeClr val="accent5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b="1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std::pair 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b="1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std::tuple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...</a:t>
            </a:r>
            <a:endParaRPr lang="en-US" sz="5400">
              <a:solidFill>
                <a:schemeClr val="accent5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4785A-3DA3-96F2-6466-7BB10E66ABBB}"/>
              </a:ext>
            </a:extLst>
          </p:cNvPr>
          <p:cNvSpPr txBox="1"/>
          <p:nvPr/>
        </p:nvSpPr>
        <p:spPr>
          <a:xfrm>
            <a:off x="13632317" y="4931688"/>
            <a:ext cx="1119935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72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Optional and Alternatives</a:t>
            </a:r>
          </a:p>
          <a:p>
            <a:pPr>
              <a:buClr>
                <a:schemeClr val="tx2"/>
              </a:buClr>
            </a:pPr>
            <a:endParaRPr lang="en-US" sz="5400">
              <a:solidFill>
                <a:schemeClr val="accent5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b="1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std::optional 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b="1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std::variant 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...</a:t>
            </a:r>
            <a:endParaRPr lang="en-US" sz="5400">
              <a:solidFill>
                <a:schemeClr val="accent5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9170BD-E60F-CCD2-0B1B-FA0E0D216FF3}"/>
              </a:ext>
            </a:extLst>
          </p:cNvPr>
          <p:cNvSpPr txBox="1"/>
          <p:nvPr/>
        </p:nvSpPr>
        <p:spPr>
          <a:xfrm>
            <a:off x="26332203" y="4931688"/>
            <a:ext cx="91695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72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Math</a:t>
            </a:r>
          </a:p>
          <a:p>
            <a:pPr>
              <a:buClr>
                <a:schemeClr val="tx2"/>
              </a:buClr>
            </a:pPr>
            <a:endParaRPr lang="en-US" sz="5400">
              <a:solidFill>
                <a:schemeClr val="accent5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b="1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std::</a:t>
            </a:r>
            <a:r>
              <a:rPr lang="en-US" sz="5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complex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...</a:t>
            </a:r>
            <a:endParaRPr lang="en-US" sz="5400">
              <a:solidFill>
                <a:schemeClr val="accent5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B102B8-F25D-4D6A-FD9D-D10743CAFC54}"/>
              </a:ext>
            </a:extLst>
          </p:cNvPr>
          <p:cNvSpPr txBox="1"/>
          <p:nvPr/>
        </p:nvSpPr>
        <p:spPr>
          <a:xfrm>
            <a:off x="13632317" y="11270398"/>
            <a:ext cx="1160043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7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CUDA Extensions</a:t>
            </a:r>
          </a:p>
          <a:p>
            <a:pPr>
              <a:buClr>
                <a:schemeClr val="tx2"/>
              </a:buClr>
            </a:pP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 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</a:t>
            </a:r>
            <a:r>
              <a:rPr lang="en-US" sz="5400" kern="0" err="1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flag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795E26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...</a:t>
            </a: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675AACE-1C36-ECF0-87CD-941E7AD337CD}"/>
              </a:ext>
            </a:extLst>
          </p:cNvPr>
          <p:cNvSpPr txBox="1"/>
          <p:nvPr/>
        </p:nvSpPr>
        <p:spPr>
          <a:xfrm>
            <a:off x="2236334" y="11270398"/>
            <a:ext cx="1016521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7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Synchronization</a:t>
            </a:r>
          </a:p>
          <a:p>
            <a:pPr>
              <a:buClr>
                <a:schemeClr val="tx2"/>
              </a:buClr>
            </a:pP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b="1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 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b="1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b="1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</a:t>
            </a:r>
            <a:r>
              <a:rPr lang="en-US" sz="5400" kern="0" err="1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flag</a:t>
            </a:r>
            <a:endParaRPr lang="en-US" sz="5400" kern="0">
              <a:solidFill>
                <a:srgbClr val="267F99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795E26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...</a:t>
            </a: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B2FED9AF-A66F-E59A-A27F-1AE9C757D8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4452" y="11270398"/>
            <a:ext cx="10042283" cy="594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75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02DEF5-362B-295F-542A-AC902B06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120A0C-1621-7F0B-579F-3CAEE72DB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Scopes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19C2910-F058-1AD3-5192-7CEA76E5C27D}"/>
              </a:ext>
            </a:extLst>
          </p:cNvPr>
          <p:cNvSpPr txBox="1"/>
          <p:nvPr/>
        </p:nvSpPr>
        <p:spPr>
          <a:xfrm>
            <a:off x="8138160" y="5058877"/>
            <a:ext cx="20299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5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(...);</a:t>
            </a:r>
            <a:endParaRPr lang="en-US" sz="5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2831FF-4B4A-C031-693B-CCA50646F4A3}"/>
              </a:ext>
            </a:extLst>
          </p:cNvPr>
          <p:cNvSpPr txBox="1"/>
          <p:nvPr/>
        </p:nvSpPr>
        <p:spPr>
          <a:xfrm>
            <a:off x="8138160" y="14740900"/>
            <a:ext cx="20299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5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(...);</a:t>
            </a:r>
            <a:endParaRPr lang="en-US" sz="5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E67BFD-D875-5730-DEB2-824B3242B2A6}"/>
              </a:ext>
            </a:extLst>
          </p:cNvPr>
          <p:cNvSpPr txBox="1"/>
          <p:nvPr/>
        </p:nvSpPr>
        <p:spPr>
          <a:xfrm>
            <a:off x="21991320" y="17756697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thread_scope_device</a:t>
            </a:r>
            <a:r>
              <a:rPr lang="en-US" sz="5400">
                <a:effectLst/>
                <a:latin typeface="Roboto Mono" pitchFamily="49" charset="0"/>
                <a:ea typeface="Roboto Mono" pitchFamily="49" charset="0"/>
              </a:rPr>
              <a:t> </a:t>
            </a:r>
            <a:endParaRPr lang="en-US" sz="5400"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C5D4BB-144A-6AE6-14AC-3A6BAD506AF0}"/>
              </a:ext>
            </a:extLst>
          </p:cNvPr>
          <p:cNvSpPr txBox="1"/>
          <p:nvPr/>
        </p:nvSpPr>
        <p:spPr>
          <a:xfrm>
            <a:off x="21991320" y="19310083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thread_scope_block</a:t>
            </a:r>
            <a:r>
              <a:rPr lang="en-US" sz="5400">
                <a:effectLst/>
                <a:latin typeface="Roboto Mono" pitchFamily="49" charset="0"/>
                <a:ea typeface="Roboto Mono" pitchFamily="49" charset="0"/>
              </a:rPr>
              <a:t> </a:t>
            </a:r>
            <a:endParaRPr lang="en-US" sz="5400"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0607D-9501-1347-FD61-5BBC2C986BFF}"/>
              </a:ext>
            </a:extLst>
          </p:cNvPr>
          <p:cNvSpPr txBox="1"/>
          <p:nvPr/>
        </p:nvSpPr>
        <p:spPr>
          <a:xfrm>
            <a:off x="21991320" y="16203311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thread_scope_system</a:t>
            </a:r>
            <a:endParaRPr lang="en-US" sz="5400"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3814A5-55F1-CC22-32BE-4399F648496A}"/>
              </a:ext>
            </a:extLst>
          </p:cNvPr>
          <p:cNvSpPr/>
          <p:nvPr/>
        </p:nvSpPr>
        <p:spPr>
          <a:xfrm>
            <a:off x="21991320" y="16264271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159030D-7BCE-B172-2C6E-6DB685675131}"/>
              </a:ext>
            </a:extLst>
          </p:cNvPr>
          <p:cNvSpPr/>
          <p:nvPr/>
        </p:nvSpPr>
        <p:spPr>
          <a:xfrm>
            <a:off x="21991320" y="19371043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8C90FA-72C5-B420-8A25-31E2D3F0C49C}"/>
              </a:ext>
            </a:extLst>
          </p:cNvPr>
          <p:cNvSpPr/>
          <p:nvPr/>
        </p:nvSpPr>
        <p:spPr>
          <a:xfrm>
            <a:off x="21991320" y="17817656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DD02D3-3ED7-604C-6E62-C8D8DDC51B84}"/>
              </a:ext>
            </a:extLst>
          </p:cNvPr>
          <p:cNvSpPr/>
          <p:nvPr/>
        </p:nvSpPr>
        <p:spPr>
          <a:xfrm>
            <a:off x="17610908" y="14902040"/>
            <a:ext cx="5371011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2BF61E02-88AF-C8EA-5A6C-15901D5BFDED}"/>
              </a:ext>
            </a:extLst>
          </p:cNvPr>
          <p:cNvCxnSpPr>
            <a:cxnSpLocks/>
            <a:stCxn id="15" idx="2"/>
            <a:endCxn id="12" idx="1"/>
          </p:cNvCxnSpPr>
          <p:nvPr/>
        </p:nvCxnSpPr>
        <p:spPr>
          <a:xfrm rot="16200000" flipH="1">
            <a:off x="20655112" y="15312783"/>
            <a:ext cx="977511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Elbow Connector 18">
            <a:extLst>
              <a:ext uri="{FF2B5EF4-FFF2-40B4-BE49-F238E27FC236}">
                <a16:creationId xmlns:a16="http://schemas.microsoft.com/office/drawing/2014/main" id="{DE75DA13-8F8B-C916-4463-225CB4D83CBA}"/>
              </a:ext>
            </a:extLst>
          </p:cNvPr>
          <p:cNvCxnSpPr>
            <a:cxnSpLocks/>
            <a:stCxn id="15" idx="2"/>
            <a:endCxn id="14" idx="1"/>
          </p:cNvCxnSpPr>
          <p:nvPr/>
        </p:nvCxnSpPr>
        <p:spPr>
          <a:xfrm rot="16200000" flipH="1">
            <a:off x="19878419" y="16089476"/>
            <a:ext cx="2530896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Elbow Connector 21">
            <a:extLst>
              <a:ext uri="{FF2B5EF4-FFF2-40B4-BE49-F238E27FC236}">
                <a16:creationId xmlns:a16="http://schemas.microsoft.com/office/drawing/2014/main" id="{CFEE040B-57A8-1481-B2DD-C6659A203C10}"/>
              </a:ext>
            </a:extLst>
          </p:cNvPr>
          <p:cNvCxnSpPr>
            <a:cxnSpLocks/>
            <a:stCxn id="15" idx="2"/>
            <a:endCxn id="13" idx="1"/>
          </p:cNvCxnSpPr>
          <p:nvPr/>
        </p:nvCxnSpPr>
        <p:spPr>
          <a:xfrm rot="16200000" flipH="1">
            <a:off x="19101726" y="16866169"/>
            <a:ext cx="4084283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Subtitle 9">
            <a:extLst>
              <a:ext uri="{FF2B5EF4-FFF2-40B4-BE49-F238E27FC236}">
                <a16:creationId xmlns:a16="http://schemas.microsoft.com/office/drawing/2014/main" id="{769DEB4F-E104-4D98-0B53-9CE244220652}"/>
              </a:ext>
            </a:extLst>
          </p:cNvPr>
          <p:cNvSpPr txBox="1">
            <a:spLocks/>
          </p:cNvSpPr>
          <p:nvPr/>
        </p:nvSpPr>
        <p:spPr>
          <a:xfrm>
            <a:off x="3771916" y="7339843"/>
            <a:ext cx="29032168" cy="6043421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5400" dirty="0"/>
              <a:t>Both 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5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dirty="0"/>
              <a:t>and 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dirty="0"/>
              <a:t>have equivalent interface 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The only difference is that 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dirty="0"/>
              <a:t>extends 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5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dirty="0"/>
              <a:t>with additional 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thread_scope</a:t>
            </a:r>
            <a:r>
              <a:rPr lang="en-US" sz="5400" kern="0" dirty="0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r>
              <a:rPr lang="en-US" sz="5400" dirty="0"/>
              <a:t>parameter</a:t>
            </a:r>
          </a:p>
          <a:p>
            <a:pPr>
              <a:lnSpc>
                <a:spcPct val="150000"/>
              </a:lnSpc>
            </a:pPr>
            <a:r>
              <a:rPr lang="en-US" sz="5400" dirty="0"/>
              <a:t>Using appropriate thread scope can significantly affect performance</a:t>
            </a:r>
          </a:p>
        </p:txBody>
      </p:sp>
    </p:spTree>
    <p:extLst>
      <p:ext uri="{BB962C8B-B14F-4D97-AF65-F5344CB8AC3E}">
        <p14:creationId xmlns:p14="http://schemas.microsoft.com/office/powerpoint/2010/main" val="273022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39370E-CBC0-4B0A-84B1-A0A30AF64F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8B2053D-D7FC-369C-4797-B5A90DC3D7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Scope System</a:t>
            </a:r>
          </a:p>
        </p:txBody>
      </p:sp>
      <p:pic>
        <p:nvPicPr>
          <p:cNvPr id="5" name="Picture 4" descr="A diagram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856C05E-A928-9A78-0DC2-88675ABA39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59" y="3895219"/>
            <a:ext cx="27201481" cy="9281160"/>
          </a:xfrm>
          <a:prstGeom prst="rect">
            <a:avLst/>
          </a:prstGeom>
        </p:spPr>
      </p:pic>
      <p:sp>
        <p:nvSpPr>
          <p:cNvPr id="15" name="Subtitle 9">
            <a:extLst>
              <a:ext uri="{FF2B5EF4-FFF2-40B4-BE49-F238E27FC236}">
                <a16:creationId xmlns:a16="http://schemas.microsoft.com/office/drawing/2014/main" id="{95005ACC-60EF-3703-38A1-A8F294FC7674}"/>
              </a:ext>
            </a:extLst>
          </p:cNvPr>
          <p:cNvSpPr txBox="1">
            <a:spLocks/>
          </p:cNvSpPr>
          <p:nvPr/>
        </p:nvSpPr>
        <p:spPr>
          <a:xfrm>
            <a:off x="1402081" y="17126641"/>
            <a:ext cx="17647919" cy="2641008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Equivalent to </a:t>
            </a:r>
            <a:r>
              <a:rPr lang="en-US" sz="48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8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8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8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8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endParaRPr lang="en-US" sz="48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800"/>
              <a:t>Each threads of a given system is related to each other thread by </a:t>
            </a:r>
            <a:r>
              <a:rPr lang="en-US" sz="4800" i="1"/>
              <a:t>system thread scope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0AC6EDF-D431-5F21-3D5E-9219F85AA946}"/>
              </a:ext>
            </a:extLst>
          </p:cNvPr>
          <p:cNvSpPr txBox="1"/>
          <p:nvPr/>
        </p:nvSpPr>
        <p:spPr>
          <a:xfrm>
            <a:off x="8138160" y="14740900"/>
            <a:ext cx="20299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5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(...);</a:t>
            </a:r>
            <a:endParaRPr lang="en-US" sz="5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59F13F-B2D8-3427-1A6F-F3345DD61D35}"/>
              </a:ext>
            </a:extLst>
          </p:cNvPr>
          <p:cNvSpPr txBox="1"/>
          <p:nvPr/>
        </p:nvSpPr>
        <p:spPr>
          <a:xfrm>
            <a:off x="21991320" y="17756697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thread_scope_device</a:t>
            </a:r>
            <a:r>
              <a:rPr lang="en-US" sz="54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endParaRPr lang="en-US" sz="5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6480C7D-8F54-8493-5482-C6CAA4E5665C}"/>
              </a:ext>
            </a:extLst>
          </p:cNvPr>
          <p:cNvSpPr txBox="1"/>
          <p:nvPr/>
        </p:nvSpPr>
        <p:spPr>
          <a:xfrm>
            <a:off x="21991320" y="19310083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thread_scope_block</a:t>
            </a:r>
            <a:r>
              <a:rPr lang="en-US" sz="54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endParaRPr lang="en-US" sz="5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1BD81B-2D0C-5889-646B-E04D1A15F671}"/>
              </a:ext>
            </a:extLst>
          </p:cNvPr>
          <p:cNvSpPr txBox="1"/>
          <p:nvPr/>
        </p:nvSpPr>
        <p:spPr>
          <a:xfrm>
            <a:off x="21991320" y="16203311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thread_scope_system</a:t>
            </a:r>
            <a:endParaRPr lang="en-US" sz="5400"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820C0FA-195F-52B0-2BD6-709098363204}"/>
              </a:ext>
            </a:extLst>
          </p:cNvPr>
          <p:cNvSpPr/>
          <p:nvPr/>
        </p:nvSpPr>
        <p:spPr>
          <a:xfrm>
            <a:off x="21991320" y="16264271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164BBAD-876B-BC37-BCA1-9220174A50EA}"/>
              </a:ext>
            </a:extLst>
          </p:cNvPr>
          <p:cNvSpPr/>
          <p:nvPr/>
        </p:nvSpPr>
        <p:spPr>
          <a:xfrm>
            <a:off x="21991320" y="19371043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6BA439D-443F-01EC-D521-83365BB2F539}"/>
              </a:ext>
            </a:extLst>
          </p:cNvPr>
          <p:cNvSpPr/>
          <p:nvPr/>
        </p:nvSpPr>
        <p:spPr>
          <a:xfrm>
            <a:off x="21991320" y="17817656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B7E5A3-F6BF-E40B-BDDC-0D77E0387DDD}"/>
              </a:ext>
            </a:extLst>
          </p:cNvPr>
          <p:cNvSpPr/>
          <p:nvPr/>
        </p:nvSpPr>
        <p:spPr>
          <a:xfrm>
            <a:off x="17610908" y="14902040"/>
            <a:ext cx="5371011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2E49B3B2-BD6B-1027-44EC-FBF8BA3BC736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20655112" y="15312783"/>
            <a:ext cx="977511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E1CFBECB-1C03-45FB-1D64-A654FC9EAFFC}"/>
              </a:ext>
            </a:extLst>
          </p:cNvPr>
          <p:cNvCxnSpPr>
            <a:cxnSpLocks/>
            <a:stCxn id="23" idx="2"/>
            <a:endCxn id="22" idx="1"/>
          </p:cNvCxnSpPr>
          <p:nvPr/>
        </p:nvCxnSpPr>
        <p:spPr>
          <a:xfrm rot="16200000" flipH="1">
            <a:off x="19878419" y="16089476"/>
            <a:ext cx="2530896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40139A67-B94D-C93A-B751-2932213A1DB9}"/>
              </a:ext>
            </a:extLst>
          </p:cNvPr>
          <p:cNvCxnSpPr>
            <a:cxnSpLocks/>
            <a:stCxn id="23" idx="2"/>
            <a:endCxn id="21" idx="1"/>
          </p:cNvCxnSpPr>
          <p:nvPr/>
        </p:nvCxnSpPr>
        <p:spPr>
          <a:xfrm rot="16200000" flipH="1">
            <a:off x="19101726" y="16866169"/>
            <a:ext cx="4084283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084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FB2EC-C7B6-687D-D466-3A16977BFC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B1A24F-6454-D4B7-DC47-CBF8B3F84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Scope Device</a:t>
            </a:r>
          </a:p>
        </p:txBody>
      </p:sp>
      <p:pic>
        <p:nvPicPr>
          <p:cNvPr id="3" name="Picture 2" descr="A diagram of different colors&#10;&#10;Description automatically generated">
            <a:extLst>
              <a:ext uri="{FF2B5EF4-FFF2-40B4-BE49-F238E27FC236}">
                <a16:creationId xmlns:a16="http://schemas.microsoft.com/office/drawing/2014/main" id="{E95910A9-12CF-22BC-BA05-0056DE6741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59" y="3895219"/>
            <a:ext cx="27201482" cy="9281160"/>
          </a:xfrm>
          <a:prstGeom prst="rect">
            <a:avLst/>
          </a:prstGeom>
        </p:spPr>
      </p:pic>
      <p:sp>
        <p:nvSpPr>
          <p:cNvPr id="15" name="Subtitle 9">
            <a:extLst>
              <a:ext uri="{FF2B5EF4-FFF2-40B4-BE49-F238E27FC236}">
                <a16:creationId xmlns:a16="http://schemas.microsoft.com/office/drawing/2014/main" id="{B0447EE8-0F30-3F33-ADDE-30477C5C49A7}"/>
              </a:ext>
            </a:extLst>
          </p:cNvPr>
          <p:cNvSpPr txBox="1">
            <a:spLocks/>
          </p:cNvSpPr>
          <p:nvPr/>
        </p:nvSpPr>
        <p:spPr>
          <a:xfrm>
            <a:off x="1402081" y="17126641"/>
            <a:ext cx="17434559" cy="2641008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Each GPU thread is related to each other GPU thread on the same GPU by </a:t>
            </a:r>
            <a:r>
              <a:rPr lang="en-US" sz="4800" i="1"/>
              <a:t>device thread scope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ED1D70-531B-256A-778E-3561DFD07B37}"/>
              </a:ext>
            </a:extLst>
          </p:cNvPr>
          <p:cNvSpPr txBox="1"/>
          <p:nvPr/>
        </p:nvSpPr>
        <p:spPr>
          <a:xfrm>
            <a:off x="8138160" y="14740900"/>
            <a:ext cx="20299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5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(...);</a:t>
            </a:r>
            <a:endParaRPr lang="en-US" sz="5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82DF7E-8229-144B-6172-A4FE29D82DFD}"/>
              </a:ext>
            </a:extLst>
          </p:cNvPr>
          <p:cNvSpPr txBox="1"/>
          <p:nvPr/>
        </p:nvSpPr>
        <p:spPr>
          <a:xfrm>
            <a:off x="21991320" y="17756697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thread_scope_device</a:t>
            </a:r>
            <a:r>
              <a:rPr lang="en-US" sz="5400">
                <a:effectLst/>
                <a:latin typeface="Roboto Mono" pitchFamily="49" charset="0"/>
                <a:ea typeface="Roboto Mono" pitchFamily="49" charset="0"/>
              </a:rPr>
              <a:t> </a:t>
            </a:r>
            <a:endParaRPr lang="en-US" sz="5400"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380761-8A2E-D0CA-F280-97BD53F407AC}"/>
              </a:ext>
            </a:extLst>
          </p:cNvPr>
          <p:cNvSpPr txBox="1"/>
          <p:nvPr/>
        </p:nvSpPr>
        <p:spPr>
          <a:xfrm>
            <a:off x="21991320" y="19310083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thread_scope_block</a:t>
            </a:r>
            <a:r>
              <a:rPr lang="en-US" sz="54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endParaRPr lang="en-US" sz="5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21D8C58-268B-753A-906A-8DF88AFBB87D}"/>
              </a:ext>
            </a:extLst>
          </p:cNvPr>
          <p:cNvSpPr txBox="1"/>
          <p:nvPr/>
        </p:nvSpPr>
        <p:spPr>
          <a:xfrm>
            <a:off x="21991320" y="16203311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thread_scope_system</a:t>
            </a:r>
            <a:endParaRPr lang="en-US" sz="5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1F1A1A5-1692-D598-6FD2-903503F1B525}"/>
              </a:ext>
            </a:extLst>
          </p:cNvPr>
          <p:cNvSpPr/>
          <p:nvPr/>
        </p:nvSpPr>
        <p:spPr>
          <a:xfrm>
            <a:off x="21991320" y="16264271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3DF56A-FDF8-D4EE-9FE8-FEA182A37F4D}"/>
              </a:ext>
            </a:extLst>
          </p:cNvPr>
          <p:cNvSpPr/>
          <p:nvPr/>
        </p:nvSpPr>
        <p:spPr>
          <a:xfrm>
            <a:off x="21991320" y="19371043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72B63A-4A99-092E-A44C-C1CF3B034BE3}"/>
              </a:ext>
            </a:extLst>
          </p:cNvPr>
          <p:cNvSpPr/>
          <p:nvPr/>
        </p:nvSpPr>
        <p:spPr>
          <a:xfrm>
            <a:off x="21991320" y="17817656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D646C4B-14A7-5C2E-9547-5287F1E148F8}"/>
              </a:ext>
            </a:extLst>
          </p:cNvPr>
          <p:cNvSpPr/>
          <p:nvPr/>
        </p:nvSpPr>
        <p:spPr>
          <a:xfrm>
            <a:off x="17610908" y="14902040"/>
            <a:ext cx="5371011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73DAB69E-7D1C-B6CE-17B8-00418D8EEEAA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20655112" y="15312783"/>
            <a:ext cx="977511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6CF2C38F-1509-D12D-6FE5-C93F974548E0}"/>
              </a:ext>
            </a:extLst>
          </p:cNvPr>
          <p:cNvCxnSpPr>
            <a:cxnSpLocks/>
            <a:stCxn id="23" idx="2"/>
            <a:endCxn id="22" idx="1"/>
          </p:cNvCxnSpPr>
          <p:nvPr/>
        </p:nvCxnSpPr>
        <p:spPr>
          <a:xfrm rot="16200000" flipH="1">
            <a:off x="19878419" y="16089476"/>
            <a:ext cx="2530896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D5C1D8C5-4576-F165-2F74-144D58C3569E}"/>
              </a:ext>
            </a:extLst>
          </p:cNvPr>
          <p:cNvCxnSpPr>
            <a:cxnSpLocks/>
            <a:stCxn id="23" idx="2"/>
            <a:endCxn id="21" idx="1"/>
          </p:cNvCxnSpPr>
          <p:nvPr/>
        </p:nvCxnSpPr>
        <p:spPr>
          <a:xfrm rot="16200000" flipH="1">
            <a:off x="19101726" y="16866169"/>
            <a:ext cx="4084283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081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BEECFF-0192-4E6C-EE54-9F3311C6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09E8202-10C3-BFC2-4F78-91DB88348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Thread Scope Block</a:t>
            </a:r>
          </a:p>
        </p:txBody>
      </p:sp>
      <p:pic>
        <p:nvPicPr>
          <p:cNvPr id="5" name="Picture 4" descr="A diagram of different types of lines&#10;&#10;Description automatically generated with medium confidence">
            <a:extLst>
              <a:ext uri="{FF2B5EF4-FFF2-40B4-BE49-F238E27FC236}">
                <a16:creationId xmlns:a16="http://schemas.microsoft.com/office/drawing/2014/main" id="{5E0B964F-B068-317E-FDD2-287FF6419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259" y="3895219"/>
            <a:ext cx="27201482" cy="9281160"/>
          </a:xfrm>
          <a:prstGeom prst="rect">
            <a:avLst/>
          </a:prstGeom>
        </p:spPr>
      </p:pic>
      <p:sp>
        <p:nvSpPr>
          <p:cNvPr id="15" name="Subtitle 9">
            <a:extLst>
              <a:ext uri="{FF2B5EF4-FFF2-40B4-BE49-F238E27FC236}">
                <a16:creationId xmlns:a16="http://schemas.microsoft.com/office/drawing/2014/main" id="{125F806C-27CE-61C5-BD35-59FB3E750B04}"/>
              </a:ext>
            </a:extLst>
          </p:cNvPr>
          <p:cNvSpPr txBox="1">
            <a:spLocks/>
          </p:cNvSpPr>
          <p:nvPr/>
        </p:nvSpPr>
        <p:spPr>
          <a:xfrm>
            <a:off x="1402081" y="17126641"/>
            <a:ext cx="16885919" cy="2641008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Each GPU thread is related to each other GPU thread in the same thread block by the </a:t>
            </a:r>
            <a:r>
              <a:rPr lang="en-US" sz="4800" i="1"/>
              <a:t>block thread scope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7750F1E-6AE2-7194-F883-F6AEB1C707CE}"/>
              </a:ext>
            </a:extLst>
          </p:cNvPr>
          <p:cNvSpPr txBox="1"/>
          <p:nvPr/>
        </p:nvSpPr>
        <p:spPr>
          <a:xfrm>
            <a:off x="8138160" y="14740900"/>
            <a:ext cx="202996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5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</a:t>
            </a:r>
            <a:r>
              <a:rPr lang="en-US" sz="5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(...);</a:t>
            </a:r>
            <a:endParaRPr lang="en-US" sz="5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6A909F-2F2E-EAB7-CD53-43195F5C0C9D}"/>
              </a:ext>
            </a:extLst>
          </p:cNvPr>
          <p:cNvSpPr txBox="1"/>
          <p:nvPr/>
        </p:nvSpPr>
        <p:spPr>
          <a:xfrm>
            <a:off x="21991320" y="17756697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thread_scope_device</a:t>
            </a:r>
            <a:r>
              <a:rPr lang="en-US" sz="54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 </a:t>
            </a:r>
            <a:endParaRPr lang="en-US" sz="5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92C7F2-3CA1-5E4D-C506-AC0823828F28}"/>
              </a:ext>
            </a:extLst>
          </p:cNvPr>
          <p:cNvSpPr txBox="1"/>
          <p:nvPr/>
        </p:nvSpPr>
        <p:spPr>
          <a:xfrm>
            <a:off x="21991320" y="19310083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thread_scope_block</a:t>
            </a:r>
            <a:r>
              <a:rPr lang="en-US" sz="5400">
                <a:effectLst/>
                <a:latin typeface="Roboto Mono" pitchFamily="49" charset="0"/>
                <a:ea typeface="Roboto Mono" pitchFamily="49" charset="0"/>
              </a:rPr>
              <a:t> </a:t>
            </a:r>
            <a:endParaRPr lang="en-US" sz="5400"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0028D1-C3F0-273D-35B5-D8BE66935100}"/>
              </a:ext>
            </a:extLst>
          </p:cNvPr>
          <p:cNvSpPr txBox="1"/>
          <p:nvPr/>
        </p:nvSpPr>
        <p:spPr>
          <a:xfrm>
            <a:off x="21991320" y="16203311"/>
            <a:ext cx="111404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cuda</a:t>
            </a:r>
            <a:r>
              <a:rPr lang="en-US" sz="5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5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</a:rPr>
              <a:t>thread_scope_system</a:t>
            </a:r>
            <a:endParaRPr lang="en-US" sz="5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2612CE-9F89-DDB3-6A7C-11DAC3ABD0BC}"/>
              </a:ext>
            </a:extLst>
          </p:cNvPr>
          <p:cNvSpPr/>
          <p:nvPr/>
        </p:nvSpPr>
        <p:spPr>
          <a:xfrm>
            <a:off x="21991320" y="16264271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E6500FC-3B61-6A99-7E71-945AAFDCC129}"/>
              </a:ext>
            </a:extLst>
          </p:cNvPr>
          <p:cNvSpPr/>
          <p:nvPr/>
        </p:nvSpPr>
        <p:spPr>
          <a:xfrm>
            <a:off x="21991320" y="19371043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9E026FAB-77F5-90BE-473B-E69891D6356E}"/>
              </a:ext>
            </a:extLst>
          </p:cNvPr>
          <p:cNvSpPr/>
          <p:nvPr/>
        </p:nvSpPr>
        <p:spPr>
          <a:xfrm>
            <a:off x="21991320" y="17817656"/>
            <a:ext cx="4770120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9DFE91E-5A66-0185-4AFA-EC0D5E191702}"/>
              </a:ext>
            </a:extLst>
          </p:cNvPr>
          <p:cNvSpPr/>
          <p:nvPr/>
        </p:nvSpPr>
        <p:spPr>
          <a:xfrm>
            <a:off x="17610908" y="14902040"/>
            <a:ext cx="5371011" cy="7694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0BAD835F-F55D-7AED-2158-73F76416C624}"/>
              </a:ext>
            </a:extLst>
          </p:cNvPr>
          <p:cNvCxnSpPr>
            <a:cxnSpLocks/>
            <a:stCxn id="23" idx="2"/>
            <a:endCxn id="20" idx="1"/>
          </p:cNvCxnSpPr>
          <p:nvPr/>
        </p:nvCxnSpPr>
        <p:spPr>
          <a:xfrm rot="16200000" flipH="1">
            <a:off x="20655112" y="15312783"/>
            <a:ext cx="977511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>
            <a:extLst>
              <a:ext uri="{FF2B5EF4-FFF2-40B4-BE49-F238E27FC236}">
                <a16:creationId xmlns:a16="http://schemas.microsoft.com/office/drawing/2014/main" id="{175CEA9F-15D8-3195-2AAC-3B9991C71589}"/>
              </a:ext>
            </a:extLst>
          </p:cNvPr>
          <p:cNvCxnSpPr>
            <a:cxnSpLocks/>
            <a:stCxn id="23" idx="2"/>
            <a:endCxn id="22" idx="1"/>
          </p:cNvCxnSpPr>
          <p:nvPr/>
        </p:nvCxnSpPr>
        <p:spPr>
          <a:xfrm rot="16200000" flipH="1">
            <a:off x="19878419" y="16089476"/>
            <a:ext cx="2530896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>
            <a:extLst>
              <a:ext uri="{FF2B5EF4-FFF2-40B4-BE49-F238E27FC236}">
                <a16:creationId xmlns:a16="http://schemas.microsoft.com/office/drawing/2014/main" id="{783CBEF1-2030-210F-6465-DB4FFB4A1FC4}"/>
              </a:ext>
            </a:extLst>
          </p:cNvPr>
          <p:cNvCxnSpPr>
            <a:cxnSpLocks/>
            <a:stCxn id="23" idx="2"/>
            <a:endCxn id="21" idx="1"/>
          </p:cNvCxnSpPr>
          <p:nvPr/>
        </p:nvCxnSpPr>
        <p:spPr>
          <a:xfrm rot="16200000" flipH="1">
            <a:off x="19101726" y="16866169"/>
            <a:ext cx="4084283" cy="1694906"/>
          </a:xfrm>
          <a:prstGeom prst="bentConnector2">
            <a:avLst/>
          </a:prstGeom>
          <a:ln w="1016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49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943C4E-513E-8A0D-3FDC-F2EE721E7C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2CA442C-4495-2C1A-42B4-27E4ACBD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B31E11-8018-9DD6-E3CF-8B6B9F01C173}"/>
              </a:ext>
            </a:extLst>
          </p:cNvPr>
          <p:cNvSpPr txBox="1"/>
          <p:nvPr/>
        </p:nvSpPr>
        <p:spPr>
          <a:xfrm>
            <a:off x="590321" y="4355458"/>
            <a:ext cx="22555430" cy="1228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single_thread_kernel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simulate(dli::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 *out,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  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stream)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single_thread_kernel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&lt;&lt;&lt;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stream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&gt;&gt;&gt;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3" name="Subtitle 9">
            <a:extLst>
              <a:ext uri="{FF2B5EF4-FFF2-40B4-BE49-F238E27FC236}">
                <a16:creationId xmlns:a16="http://schemas.microsoft.com/office/drawing/2014/main" id="{4A61AA5B-AD3D-BD0E-0F77-73112B188449}"/>
              </a:ext>
            </a:extLst>
          </p:cNvPr>
          <p:cNvSpPr txBox="1">
            <a:spLocks/>
          </p:cNvSpPr>
          <p:nvPr/>
        </p:nvSpPr>
        <p:spPr>
          <a:xfrm>
            <a:off x="21221929" y="9032206"/>
            <a:ext cx="13391921" cy="2926788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Triple chevron accepts four parameters:</a:t>
            </a:r>
          </a:p>
          <a:p>
            <a:r>
              <a:rPr lang="en-US"/>
              <a:t>You know what stream is at this point</a:t>
            </a:r>
          </a:p>
          <a:p>
            <a:r>
              <a:rPr lang="en-US"/>
              <a:t>we’ll go over remaining parameters one at a time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DFC9155-6DEF-E9D0-39F8-282B7CC4F1AC}"/>
              </a:ext>
            </a:extLst>
          </p:cNvPr>
          <p:cNvCxnSpPr/>
          <p:nvPr/>
        </p:nvCxnSpPr>
        <p:spPr>
          <a:xfrm>
            <a:off x="8172450" y="16218542"/>
            <a:ext cx="677227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E4E5D5E-FFF7-766C-1B24-4EF8AF62F3BB}"/>
              </a:ext>
            </a:extLst>
          </p:cNvPr>
          <p:cNvCxnSpPr>
            <a:cxnSpLocks/>
            <a:stCxn id="13" idx="2"/>
            <a:endCxn id="15" idx="2"/>
          </p:cNvCxnSpPr>
          <p:nvPr/>
        </p:nvCxnSpPr>
        <p:spPr>
          <a:xfrm rot="5400000">
            <a:off x="17608465" y="5909117"/>
            <a:ext cx="4259548" cy="16359302"/>
          </a:xfrm>
          <a:prstGeom prst="bentConnector3">
            <a:avLst>
              <a:gd name="adj1" fmla="val 166638"/>
            </a:avLst>
          </a:prstGeom>
          <a:ln w="508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2F77CA28-0CD2-A5FB-484B-808BE43A5E46}"/>
              </a:ext>
            </a:extLst>
          </p:cNvPr>
          <p:cNvSpPr/>
          <p:nvPr/>
        </p:nvSpPr>
        <p:spPr>
          <a:xfrm>
            <a:off x="8172450" y="14706600"/>
            <a:ext cx="6772275" cy="151194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452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FA36D-E421-C5B6-B26A-FBBDB311F7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94A5A5-B3D1-9B74-F70A-A11633BB39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Fix Histogram</a:t>
            </a:r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8C230B63-3B4F-F15B-0A2E-88E1035A5A6F}"/>
              </a:ext>
            </a:extLst>
          </p:cNvPr>
          <p:cNvSpPr txBox="1">
            <a:spLocks/>
          </p:cNvSpPr>
          <p:nvPr/>
        </p:nvSpPr>
        <p:spPr>
          <a:xfrm>
            <a:off x="3235737" y="3895344"/>
            <a:ext cx="30094492" cy="3282835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5400" dirty="0"/>
              <a:t>Use </a:t>
            </a:r>
            <a:r>
              <a:rPr lang="en-US" sz="5400" kern="0" dirty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__</a:t>
            </a:r>
            <a:r>
              <a:rPr lang="en-US" sz="5400" kern="0" dirty="0" err="1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syncthreads</a:t>
            </a:r>
            <a:r>
              <a:rPr lang="en-US" sz="5400" kern="0" dirty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()</a:t>
            </a:r>
            <a:r>
              <a:rPr lang="en-US" sz="5400" dirty="0"/>
              <a:t> to make sure all threads updated block histogram before reading it</a:t>
            </a:r>
          </a:p>
          <a:p>
            <a:pPr>
              <a:lnSpc>
                <a:spcPct val="100000"/>
              </a:lnSpc>
            </a:pPr>
            <a:r>
              <a:rPr lang="en-US" sz="5400" dirty="0"/>
              <a:t>Reduce thread scope of atomic operations for better performance (optional)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6F75A535-7EEE-398B-A1A0-E1230B5A69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64600" y="7178179"/>
            <a:ext cx="14171302" cy="819428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9C7EBAE-A031-EDB7-16E1-3971EE7609A7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03.04-Synchronization/03.04.02-Exercise-Fix-Histogram.ipynb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48F642-F0B2-0488-78D7-1C34EA560A94}"/>
              </a:ext>
            </a:extLst>
          </p:cNvPr>
          <p:cNvSpPr txBox="1"/>
          <p:nvPr/>
        </p:nvSpPr>
        <p:spPr>
          <a:xfrm>
            <a:off x="628650" y="7831942"/>
            <a:ext cx="20935950" cy="7540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</a:t>
            </a: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 dirty="0"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</a:p>
        </p:txBody>
      </p: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E330C8EC-23B8-2DEE-3285-D19CF2409DB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8 minutes</a:t>
            </a:r>
          </a:p>
        </p:txBody>
      </p:sp>
    </p:spTree>
    <p:extLst>
      <p:ext uri="{BB962C8B-B14F-4D97-AF65-F5344CB8AC3E}">
        <p14:creationId xmlns:p14="http://schemas.microsoft.com/office/powerpoint/2010/main" val="1773327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19CEA-79B3-F954-7236-27060572F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F18A4640-7F06-D6AB-A7BE-A2003BA179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Fix Histogram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82F8544D-2D56-5BDF-5B2B-0DAC07AFAA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B42B89-AEA5-EBA6-8D7B-745C9FC728F9}"/>
              </a:ext>
            </a:extLst>
          </p:cNvPr>
          <p:cNvSpPr txBox="1"/>
          <p:nvPr/>
        </p:nvSpPr>
        <p:spPr>
          <a:xfrm>
            <a:off x="1056653" y="5580232"/>
            <a:ext cx="27555217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</a:t>
            </a:r>
            <a:r>
              <a:rPr lang="en-US" sz="4400" kern="0">
                <a:solidFill>
                  <a:srgbClr val="000000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b="1" kern="0" err="1">
                <a:solidFill>
                  <a:schemeClr val="accent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thread_scope_block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 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</a:t>
            </a:r>
            <a:b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</a:b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b="1" kern="0" err="1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thread_scope_device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7844F22D-CA8B-4418-4230-2B1C9D9D1341}"/>
              </a:ext>
            </a:extLst>
          </p:cNvPr>
          <p:cNvSpPr txBox="1">
            <a:spLocks/>
          </p:cNvSpPr>
          <p:nvPr/>
        </p:nvSpPr>
        <p:spPr>
          <a:xfrm>
            <a:off x="8283664" y="16285117"/>
            <a:ext cx="20008672" cy="2169436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5400"/>
              <a:t>This change brings us from </a:t>
            </a:r>
            <a:r>
              <a:rPr lang="en-US" sz="5400">
                <a:solidFill>
                  <a:srgbClr val="FF0000"/>
                </a:solidFill>
              </a:rPr>
              <a:t>6 GB/s </a:t>
            </a:r>
            <a:r>
              <a:rPr lang="en-US" sz="5400"/>
              <a:t>to </a:t>
            </a:r>
            <a:r>
              <a:rPr lang="en-US" sz="5400">
                <a:solidFill>
                  <a:schemeClr val="accent1"/>
                </a:solidFill>
              </a:rPr>
              <a:t>100 GB/s</a:t>
            </a:r>
          </a:p>
          <a:p>
            <a:pPr>
              <a:lnSpc>
                <a:spcPct val="100000"/>
              </a:lnSpc>
            </a:pPr>
            <a:r>
              <a:rPr lang="en-US" sz="5400"/>
              <a:t>This is much better, but we still have room for improvement</a:t>
            </a:r>
          </a:p>
        </p:txBody>
      </p:sp>
    </p:spTree>
    <p:extLst>
      <p:ext uri="{BB962C8B-B14F-4D97-AF65-F5344CB8AC3E}">
        <p14:creationId xmlns:p14="http://schemas.microsoft.com/office/powerpoint/2010/main" val="21868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31EF2D-E984-D71B-FB4D-76D275E358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8C2BFA-685C-4B67-ABA6-13013160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6BF71A-385F-1680-F3B3-2E21F51709F0}"/>
              </a:ext>
            </a:extLst>
          </p:cNvPr>
          <p:cNvSpPr txBox="1"/>
          <p:nvPr/>
        </p:nvSpPr>
        <p:spPr>
          <a:xfrm>
            <a:off x="1060704" y="5577840"/>
            <a:ext cx="20345250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subspan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thread_scope_block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num_bins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thread_scope_device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9" name="Subtitle 9">
            <a:extLst>
              <a:ext uri="{FF2B5EF4-FFF2-40B4-BE49-F238E27FC236}">
                <a16:creationId xmlns:a16="http://schemas.microsoft.com/office/drawing/2014/main" id="{EDF33C06-7B85-F618-62FC-55C6D908036F}"/>
              </a:ext>
            </a:extLst>
          </p:cNvPr>
          <p:cNvSpPr txBox="1">
            <a:spLocks/>
          </p:cNvSpPr>
          <p:nvPr/>
        </p:nvSpPr>
        <p:spPr>
          <a:xfrm>
            <a:off x="23164848" y="6405434"/>
            <a:ext cx="10896552" cy="7763132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800"/>
              <a:t>We’ve learned so many things!</a:t>
            </a:r>
          </a:p>
          <a:p>
            <a:r>
              <a:rPr lang="en-US" sz="4800"/>
              <a:t>Atomic operations </a:t>
            </a:r>
          </a:p>
          <a:p>
            <a:r>
              <a:rPr lang="en-US" sz="4800"/>
              <a:t>Thread scopes</a:t>
            </a:r>
          </a:p>
          <a:p>
            <a:r>
              <a:rPr lang="en-US" sz="4800"/>
              <a:t>Sub spans</a:t>
            </a:r>
          </a:p>
          <a:p>
            <a:pPr marL="0" indent="0">
              <a:buNone/>
            </a:pPr>
            <a:endParaRPr lang="en-US" sz="4800"/>
          </a:p>
          <a:p>
            <a:pPr marL="0" indent="0">
              <a:buNone/>
            </a:pPr>
            <a:r>
              <a:rPr lang="en-US" sz="4800"/>
              <a:t>But what about the initial question?</a:t>
            </a:r>
          </a:p>
          <a:p>
            <a:pPr marL="0" indent="0">
              <a:buNone/>
            </a:pPr>
            <a:r>
              <a:rPr lang="en-US" sz="4800"/>
              <a:t>Why was thread hierarchy needed in the first place?</a:t>
            </a:r>
          </a:p>
        </p:txBody>
      </p:sp>
    </p:spTree>
    <p:extLst>
      <p:ext uri="{BB962C8B-B14F-4D97-AF65-F5344CB8AC3E}">
        <p14:creationId xmlns:p14="http://schemas.microsoft.com/office/powerpoint/2010/main" val="414689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8944C-F49B-24A2-2B8B-865F15652A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77F073-D954-6CBF-F9C0-942E39746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CF2881-39CB-DFA0-F1AE-6B6230E8625D}"/>
              </a:ext>
            </a:extLst>
          </p:cNvPr>
          <p:cNvSpPr txBox="1"/>
          <p:nvPr/>
        </p:nvSpPr>
        <p:spPr>
          <a:xfrm>
            <a:off x="1060704" y="5580232"/>
            <a:ext cx="20542957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block_histograms.subspan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histogram.size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thread_scope_block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[bin]);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 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num_bins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thread_scope_device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 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ref(histogram[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pic>
        <p:nvPicPr>
          <p:cNvPr id="2" name="Picture 1" descr="A screenshot of a graph&#10;&#10;Description automatically generated">
            <a:extLst>
              <a:ext uri="{FF2B5EF4-FFF2-40B4-BE49-F238E27FC236}">
                <a16:creationId xmlns:a16="http://schemas.microsoft.com/office/drawing/2014/main" id="{FBC2049F-BA6D-43CE-7FC5-9042BF437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9611" y="3501026"/>
            <a:ext cx="13090954" cy="7569598"/>
          </a:xfrm>
          <a:prstGeom prst="rect">
            <a:avLst/>
          </a:prstGeom>
        </p:spPr>
      </p:pic>
      <p:sp>
        <p:nvSpPr>
          <p:cNvPr id="3" name="Subtitle 9">
            <a:extLst>
              <a:ext uri="{FF2B5EF4-FFF2-40B4-BE49-F238E27FC236}">
                <a16:creationId xmlns:a16="http://schemas.microsoft.com/office/drawing/2014/main" id="{4D700755-1197-1CFB-53A6-2BCF109ED625}"/>
              </a:ext>
            </a:extLst>
          </p:cNvPr>
          <p:cNvSpPr txBox="1">
            <a:spLocks/>
          </p:cNvSpPr>
          <p:nvPr/>
        </p:nvSpPr>
        <p:spPr>
          <a:xfrm>
            <a:off x="20364450" y="11812420"/>
            <a:ext cx="15571470" cy="668513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Let’s reconsider </a:t>
            </a:r>
            <a:r>
              <a:rPr lang="en-US" sz="48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8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endParaRPr lang="en-US" sz="4800" kern="0" dirty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800" dirty="0"/>
              <a:t>Synchronization is only available between threads of a given thread block</a:t>
            </a:r>
          </a:p>
          <a:p>
            <a:r>
              <a:rPr lang="en-US" sz="4800" dirty="0"/>
              <a:t>This makes different groups of threads not equally capable, hence introducing non-uniformity in thread grouping</a:t>
            </a:r>
          </a:p>
          <a:p>
            <a:r>
              <a:rPr lang="en-US" sz="4800" dirty="0"/>
              <a:t>Are there any other resources that are only accessible within certain groups of threads?</a:t>
            </a:r>
          </a:p>
          <a:p>
            <a:pPr marL="0" indent="0">
              <a:buNone/>
            </a:pP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626478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98D948-0317-AB56-3733-E3766D2BA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26259B02-7390-AF64-C712-6748D3B961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28" y="932688"/>
            <a:ext cx="25828944" cy="14264640"/>
          </a:xfrm>
          <a:prstGeom prst="rect">
            <a:avLst/>
          </a:prstGeom>
        </p:spPr>
      </p:pic>
      <p:sp>
        <p:nvSpPr>
          <p:cNvPr id="8" name="Subtitle 9">
            <a:extLst>
              <a:ext uri="{FF2B5EF4-FFF2-40B4-BE49-F238E27FC236}">
                <a16:creationId xmlns:a16="http://schemas.microsoft.com/office/drawing/2014/main" id="{8A2E8823-A0D4-E21B-7D1B-65790B50B480}"/>
              </a:ext>
            </a:extLst>
          </p:cNvPr>
          <p:cNvSpPr txBox="1">
            <a:spLocks/>
          </p:cNvSpPr>
          <p:nvPr/>
        </p:nvSpPr>
        <p:spPr>
          <a:xfrm>
            <a:off x="2286001" y="16602077"/>
            <a:ext cx="14096999" cy="2234046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/>
          </a:p>
          <a:p>
            <a:r>
              <a:rPr lang="en-US" sz="4800"/>
              <a:t>GPUs consist of building blocks called </a:t>
            </a:r>
            <a:r>
              <a:rPr lang="en-US" sz="4800" b="1">
                <a:solidFill>
                  <a:schemeClr val="tx2"/>
                </a:solidFill>
              </a:rPr>
              <a:t>SM</a:t>
            </a:r>
            <a:r>
              <a:rPr lang="en-US" sz="4800"/>
              <a:t>s</a:t>
            </a:r>
          </a:p>
          <a:p>
            <a:pPr marL="0" indent="0">
              <a:buNone/>
            </a:pPr>
            <a:endParaRPr lang="en-US" sz="4800"/>
          </a:p>
        </p:txBody>
      </p:sp>
      <p:sp>
        <p:nvSpPr>
          <p:cNvPr id="11" name="Subtitle 9">
            <a:extLst>
              <a:ext uri="{FF2B5EF4-FFF2-40B4-BE49-F238E27FC236}">
                <a16:creationId xmlns:a16="http://schemas.microsoft.com/office/drawing/2014/main" id="{8EB959FD-A8C4-ADCC-2DE1-2522CB24DD08}"/>
              </a:ext>
            </a:extLst>
          </p:cNvPr>
          <p:cNvSpPr txBox="1">
            <a:spLocks/>
          </p:cNvSpPr>
          <p:nvPr/>
        </p:nvSpPr>
        <p:spPr>
          <a:xfrm>
            <a:off x="16383001" y="16628055"/>
            <a:ext cx="19126200" cy="2208068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/>
          </a:p>
          <a:p>
            <a:r>
              <a:rPr lang="en-US" sz="4800"/>
              <a:t>VRAM is called global memory (not local to any group of threads)</a:t>
            </a:r>
          </a:p>
          <a:p>
            <a:pPr marL="0" indent="0">
              <a:buNone/>
            </a:pPr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3169543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AABDD8-5816-217C-A389-75ADAF4A6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B70DE43-97AC-1591-D646-96664106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26" y="932688"/>
            <a:ext cx="25828945" cy="14264640"/>
          </a:xfrm>
          <a:prstGeom prst="rect">
            <a:avLst/>
          </a:prstGeom>
        </p:spPr>
      </p:pic>
      <p:sp>
        <p:nvSpPr>
          <p:cNvPr id="8" name="Subtitle 9">
            <a:extLst>
              <a:ext uri="{FF2B5EF4-FFF2-40B4-BE49-F238E27FC236}">
                <a16:creationId xmlns:a16="http://schemas.microsoft.com/office/drawing/2014/main" id="{E9278FF0-AF5A-C091-9DB5-EF23CF0EBD34}"/>
              </a:ext>
            </a:extLst>
          </p:cNvPr>
          <p:cNvSpPr txBox="1">
            <a:spLocks/>
          </p:cNvSpPr>
          <p:nvPr/>
        </p:nvSpPr>
        <p:spPr>
          <a:xfrm>
            <a:off x="2286000" y="16602077"/>
            <a:ext cx="16001999" cy="3035012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/>
          </a:p>
          <a:p>
            <a:r>
              <a:rPr lang="en-US" sz="4800"/>
              <a:t>Thread block never spans multiple </a:t>
            </a:r>
            <a:r>
              <a:rPr lang="en-US" sz="4800" b="1">
                <a:solidFill>
                  <a:schemeClr val="tx2"/>
                </a:solidFill>
              </a:rPr>
              <a:t>SM</a:t>
            </a:r>
            <a:r>
              <a:rPr lang="en-US" sz="4800"/>
              <a:t>s</a:t>
            </a:r>
          </a:p>
          <a:p>
            <a:endParaRPr lang="en-US" sz="4800"/>
          </a:p>
        </p:txBody>
      </p:sp>
      <p:sp>
        <p:nvSpPr>
          <p:cNvPr id="11" name="Subtitle 9">
            <a:extLst>
              <a:ext uri="{FF2B5EF4-FFF2-40B4-BE49-F238E27FC236}">
                <a16:creationId xmlns:a16="http://schemas.microsoft.com/office/drawing/2014/main" id="{4A1139CC-2094-A9D6-E171-D66DCE545865}"/>
              </a:ext>
            </a:extLst>
          </p:cNvPr>
          <p:cNvSpPr txBox="1">
            <a:spLocks/>
          </p:cNvSpPr>
          <p:nvPr/>
        </p:nvSpPr>
        <p:spPr>
          <a:xfrm>
            <a:off x="16383001" y="16628055"/>
            <a:ext cx="19126200" cy="2208068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4800"/>
          </a:p>
          <a:p>
            <a:r>
              <a:rPr lang="en-US" sz="4800"/>
              <a:t>Some resources, like </a:t>
            </a:r>
            <a:r>
              <a:rPr lang="en-US" sz="4800" kern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__</a:t>
            </a:r>
            <a:r>
              <a:rPr lang="en-US" sz="4800" kern="0" err="1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syncthreads</a:t>
            </a:r>
            <a:r>
              <a:rPr lang="en-US" sz="4800" kern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</a:t>
            </a:r>
            <a:r>
              <a:rPr lang="en-US" sz="4800"/>
              <a:t>and </a:t>
            </a:r>
            <a:r>
              <a:rPr lang="en-US" sz="4800" b="1">
                <a:solidFill>
                  <a:srgbClr val="F08C01"/>
                </a:solidFill>
              </a:rPr>
              <a:t>L1</a:t>
            </a:r>
            <a:r>
              <a:rPr lang="en-US" sz="4800"/>
              <a:t> are local to </a:t>
            </a:r>
            <a:r>
              <a:rPr lang="en-US" sz="4800" b="1">
                <a:solidFill>
                  <a:schemeClr val="tx2"/>
                </a:solidFill>
              </a:rPr>
              <a:t>SM</a:t>
            </a:r>
            <a:r>
              <a:rPr lang="en-US" sz="4800"/>
              <a:t>s</a:t>
            </a:r>
          </a:p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8925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DE023-2889-BAED-8598-E33030C86D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9">
            <a:extLst>
              <a:ext uri="{FF2B5EF4-FFF2-40B4-BE49-F238E27FC236}">
                <a16:creationId xmlns:a16="http://schemas.microsoft.com/office/drawing/2014/main" id="{21EAC524-904D-C6C4-C987-DE0C6AA069BE}"/>
              </a:ext>
            </a:extLst>
          </p:cNvPr>
          <p:cNvSpPr txBox="1">
            <a:spLocks/>
          </p:cNvSpPr>
          <p:nvPr/>
        </p:nvSpPr>
        <p:spPr>
          <a:xfrm>
            <a:off x="2286001" y="16468727"/>
            <a:ext cx="14096999" cy="2234046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Our kernel repeatedly issues atomic increments, which is likely going into L2</a:t>
            </a:r>
          </a:p>
          <a:p>
            <a:endParaRPr lang="en-US" sz="4800"/>
          </a:p>
        </p:txBody>
      </p:sp>
      <p:sp>
        <p:nvSpPr>
          <p:cNvPr id="11" name="Subtitle 9">
            <a:extLst>
              <a:ext uri="{FF2B5EF4-FFF2-40B4-BE49-F238E27FC236}">
                <a16:creationId xmlns:a16="http://schemas.microsoft.com/office/drawing/2014/main" id="{5297A3C5-A1EF-224F-675A-1B8D55965EF7}"/>
              </a:ext>
            </a:extLst>
          </p:cNvPr>
          <p:cNvSpPr txBox="1">
            <a:spLocks/>
          </p:cNvSpPr>
          <p:nvPr/>
        </p:nvSpPr>
        <p:spPr>
          <a:xfrm>
            <a:off x="16383001" y="16494705"/>
            <a:ext cx="17202149" cy="3608246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But there’s some inefficiency. </a:t>
            </a:r>
            <a:r>
              <a:rPr lang="en-US" sz="4400"/>
              <a:t>We don’t actually need block histograms to be written into global memory. We also waste quite a lot of space (one histogram per thread block)</a:t>
            </a:r>
          </a:p>
          <a:p>
            <a:r>
              <a:rPr lang="en-US" sz="4800"/>
              <a:t>It’d be nice if we could allocate memory in L1</a:t>
            </a:r>
          </a:p>
          <a:p>
            <a:endParaRPr lang="en-US" sz="4800"/>
          </a:p>
        </p:txBody>
      </p:sp>
      <p:pic>
        <p:nvPicPr>
          <p:cNvPr id="4" name="Picture 3" descr="Screens screenshot of a computer game&#10;&#10;Description automatically generated">
            <a:extLst>
              <a:ext uri="{FF2B5EF4-FFF2-40B4-BE49-F238E27FC236}">
                <a16:creationId xmlns:a16="http://schemas.microsoft.com/office/drawing/2014/main" id="{2F3EB9CB-011F-B45D-41B7-0D1BC371EB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527" y="932688"/>
            <a:ext cx="25828945" cy="1426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22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299D8A-C931-FC15-1855-51326AF992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D9D6638C-0676-B8BE-564C-D205FF177F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5172" y="932688"/>
            <a:ext cx="28565656" cy="13770864"/>
          </a:xfrm>
          <a:prstGeom prst="rect">
            <a:avLst/>
          </a:prstGeom>
        </p:spPr>
      </p:pic>
      <p:sp>
        <p:nvSpPr>
          <p:cNvPr id="2" name="Subtitle 9">
            <a:extLst>
              <a:ext uri="{FF2B5EF4-FFF2-40B4-BE49-F238E27FC236}">
                <a16:creationId xmlns:a16="http://schemas.microsoft.com/office/drawing/2014/main" id="{A523EC72-71BD-C9DF-CA7E-D7C4DE88709B}"/>
              </a:ext>
            </a:extLst>
          </p:cNvPr>
          <p:cNvSpPr txBox="1">
            <a:spLocks/>
          </p:cNvSpPr>
          <p:nvPr/>
        </p:nvSpPr>
        <p:spPr>
          <a:xfrm>
            <a:off x="3981451" y="16163926"/>
            <a:ext cx="29851349" cy="2943223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We actually can do that!</a:t>
            </a:r>
          </a:p>
          <a:p>
            <a:r>
              <a:rPr lang="en-US" sz="4800"/>
              <a:t>CUDA provides a software-defined cache that’s called shared memory </a:t>
            </a:r>
          </a:p>
          <a:p>
            <a:r>
              <a:rPr lang="en-US" sz="4800"/>
              <a:t>Shared memory is only accessible within a given thread block and is collocated with the L1</a:t>
            </a:r>
          </a:p>
          <a:p>
            <a:endParaRPr lang="en-US" sz="4800"/>
          </a:p>
          <a:p>
            <a:endParaRPr lang="en-US" sz="4800"/>
          </a:p>
        </p:txBody>
      </p:sp>
    </p:spTree>
    <p:extLst>
      <p:ext uri="{BB962C8B-B14F-4D97-AF65-F5344CB8AC3E}">
        <p14:creationId xmlns:p14="http://schemas.microsoft.com/office/powerpoint/2010/main" val="963976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B25D82-1FF0-C44B-8258-6F6057D82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D7F7D46-BB96-8A3D-7010-2049FB7B63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B7678548-33DB-B04A-52EE-E503A180A217}"/>
              </a:ext>
            </a:extLst>
          </p:cNvPr>
          <p:cNvSpPr txBox="1">
            <a:spLocks/>
          </p:cNvSpPr>
          <p:nvPr/>
        </p:nvSpPr>
        <p:spPr>
          <a:xfrm>
            <a:off x="13601702" y="7610217"/>
            <a:ext cx="15373347" cy="1619766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To allocate array in shared memory space, use </a:t>
            </a:r>
            <a:r>
              <a:rPr lang="en-US" sz="5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__shared__</a:t>
            </a:r>
            <a:r>
              <a:rPr lang="en-US" sz="5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5400"/>
              <a:t>specifier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E9B3615-20A6-9990-0C17-EBF7227FB249}"/>
              </a:ext>
            </a:extLst>
          </p:cNvPr>
          <p:cNvCxnSpPr>
            <a:cxnSpLocks/>
          </p:cNvCxnSpPr>
          <p:nvPr/>
        </p:nvCxnSpPr>
        <p:spPr>
          <a:xfrm>
            <a:off x="13049609" y="7610217"/>
            <a:ext cx="0" cy="1619766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7DF8290-5282-89FC-5D4F-7DBE4A6242F5}"/>
              </a:ext>
            </a:extLst>
          </p:cNvPr>
          <p:cNvSpPr txBox="1"/>
          <p:nvPr/>
        </p:nvSpPr>
        <p:spPr>
          <a:xfrm>
            <a:off x="2381250" y="5989176"/>
            <a:ext cx="18288000" cy="1228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kernel()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__shared__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shared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4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];</a:t>
            </a: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shared[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</a:p>
          <a:p>
            <a:pPr marL="0" marR="0"/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== 0)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for (int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 0;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 4;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++)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std::printf("shared[%d] = %d\n",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shared[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253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D7AFDE-BBF1-8CF5-AF29-5C7B3965D0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2180B3-9596-D715-A970-94A577F6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D0E05A2E-CF28-AA00-9DD7-1D8A9D1B01AE}"/>
              </a:ext>
            </a:extLst>
          </p:cNvPr>
          <p:cNvSpPr txBox="1">
            <a:spLocks/>
          </p:cNvSpPr>
          <p:nvPr/>
        </p:nvSpPr>
        <p:spPr>
          <a:xfrm>
            <a:off x="16040103" y="9667617"/>
            <a:ext cx="14820898" cy="3114934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/>
              <a:t>You can use it as if it was an ordinary array</a:t>
            </a:r>
          </a:p>
          <a:p>
            <a:r>
              <a:rPr lang="en-US" sz="5400"/>
              <a:t>Just be mindful of other threads and avoid data races with </a:t>
            </a:r>
            <a:r>
              <a:rPr lang="en-US" sz="5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5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endParaRPr lang="en-US" sz="540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1DBEE5-1EC9-83EB-E17C-C17F0518C8B8}"/>
              </a:ext>
            </a:extLst>
          </p:cNvPr>
          <p:cNvCxnSpPr>
            <a:cxnSpLocks/>
          </p:cNvCxnSpPr>
          <p:nvPr/>
        </p:nvCxnSpPr>
        <p:spPr>
          <a:xfrm>
            <a:off x="15488009" y="9667617"/>
            <a:ext cx="0" cy="1876683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C6E8B89-16B8-630A-FA4E-E0E422705F32}"/>
              </a:ext>
            </a:extLst>
          </p:cNvPr>
          <p:cNvSpPr txBox="1"/>
          <p:nvPr/>
        </p:nvSpPr>
        <p:spPr>
          <a:xfrm>
            <a:off x="2381250" y="5989176"/>
            <a:ext cx="18288000" cy="1228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kernel()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</a:p>
          <a:p>
            <a:pPr marL="0" marR="0"/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__shared__ int shared[4];</a:t>
            </a: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shared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== 0)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for (int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= 0;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 4;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++)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std::printf("shared[%d] = %d\n",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shared[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825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71E66-B560-8847-446F-2D092B16D1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4B3D478-CFAB-C605-9FCB-89D9EB449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Kernels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AE1753-08BC-86F9-BD8D-4A0D1D8E8E97}"/>
              </a:ext>
            </a:extLst>
          </p:cNvPr>
          <p:cNvSpPr txBox="1"/>
          <p:nvPr/>
        </p:nvSpPr>
        <p:spPr>
          <a:xfrm>
            <a:off x="590321" y="4355458"/>
            <a:ext cx="2255543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single_thread_kernel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(dli::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temperature_grid_f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in, float *out)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out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dli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4EE04D7-9375-E8D8-5F4F-E0C146D4BFF2}"/>
              </a:ext>
            </a:extLst>
          </p:cNvPr>
          <p:cNvSpPr/>
          <p:nvPr/>
        </p:nvSpPr>
        <p:spPr>
          <a:xfrm>
            <a:off x="1371600" y="6343650"/>
            <a:ext cx="12649200" cy="30670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Picture 2" descr="A diagram of a graph&#10;&#10;Description automatically generated">
            <a:extLst>
              <a:ext uri="{FF2B5EF4-FFF2-40B4-BE49-F238E27FC236}">
                <a16:creationId xmlns:a16="http://schemas.microsoft.com/office/drawing/2014/main" id="{90AE18E4-5058-8BF9-F49B-8F5B95B95D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2079" y="885158"/>
            <a:ext cx="19901413" cy="18803684"/>
          </a:xfrm>
          <a:prstGeom prst="rect">
            <a:avLst/>
          </a:prstGeom>
        </p:spPr>
      </p:pic>
      <p:sp>
        <p:nvSpPr>
          <p:cNvPr id="5" name="Subtitle 9">
            <a:extLst>
              <a:ext uri="{FF2B5EF4-FFF2-40B4-BE49-F238E27FC236}">
                <a16:creationId xmlns:a16="http://schemas.microsoft.com/office/drawing/2014/main" id="{B5DF6B21-6ACF-DCD5-62C0-1B1359CA107F}"/>
              </a:ext>
            </a:extLst>
          </p:cNvPr>
          <p:cNvSpPr txBox="1">
            <a:spLocks/>
          </p:cNvSpPr>
          <p:nvPr/>
        </p:nvSpPr>
        <p:spPr>
          <a:xfrm>
            <a:off x="2981554" y="10950026"/>
            <a:ext cx="11353571" cy="363356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/>
              <a:t>As we saw previously, GPUs do not auto-magically parallelize your code:</a:t>
            </a:r>
          </a:p>
          <a:p>
            <a:r>
              <a:rPr lang="en-US"/>
              <a:t>Single-threaded code remains serial</a:t>
            </a:r>
          </a:p>
          <a:p>
            <a:r>
              <a:rPr lang="en-US"/>
              <a:t>This makes our kernel incredibly slow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45DA6237-80D2-6B71-7333-F9437A1A47B5}"/>
              </a:ext>
            </a:extLst>
          </p:cNvPr>
          <p:cNvSpPr txBox="1">
            <a:spLocks/>
          </p:cNvSpPr>
          <p:nvPr/>
        </p:nvSpPr>
        <p:spPr>
          <a:xfrm>
            <a:off x="2981554" y="15647013"/>
            <a:ext cx="11239731" cy="3633569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10 compute steps take:</a:t>
            </a:r>
          </a:p>
          <a:p>
            <a:r>
              <a:rPr lang="en-US" sz="4800"/>
              <a:t>cub:	 	</a:t>
            </a:r>
            <a:r>
              <a:rPr lang="en-US" sz="4800">
                <a:solidFill>
                  <a:schemeClr val="tx2"/>
                </a:solidFill>
              </a:rPr>
              <a:t>0.000043</a:t>
            </a:r>
          </a:p>
          <a:p>
            <a:r>
              <a:rPr lang="en-US" sz="4800"/>
              <a:t>1 thread:	</a:t>
            </a:r>
            <a:r>
              <a:rPr lang="en-US" sz="4800">
                <a:solidFill>
                  <a:srgbClr val="FF0000"/>
                </a:solidFill>
              </a:rPr>
              <a:t>4.15</a:t>
            </a:r>
          </a:p>
        </p:txBody>
      </p:sp>
    </p:spTree>
    <p:extLst>
      <p:ext uri="{BB962C8B-B14F-4D97-AF65-F5344CB8AC3E}">
        <p14:creationId xmlns:p14="http://schemas.microsoft.com/office/powerpoint/2010/main" val="162574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CFB834-7F62-681D-F362-553CBB76D0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2068F45-830F-4B69-ECDD-B57393FB3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Shared Memory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83D16-E8C8-BF23-9A74-016E2CD50DE2}"/>
              </a:ext>
            </a:extLst>
          </p:cNvPr>
          <p:cNvSpPr txBox="1"/>
          <p:nvPr/>
        </p:nvSpPr>
        <p:spPr>
          <a:xfrm>
            <a:off x="2381250" y="5989176"/>
            <a:ext cx="18288000" cy="12280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kernel()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</a:p>
          <a:p>
            <a:pPr marL="0" marR="0"/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__shared__ int shared[4];</a:t>
            </a:r>
          </a:p>
          <a:p>
            <a:pPr marL="0" marR="0"/>
            <a:endParaRPr lang="en-US" sz="4400" kern="0" dirty="0">
              <a:solidFill>
                <a:schemeClr val="accent5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shared[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=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</a:p>
          <a:p>
            <a:pPr marL="0" marR="0"/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 dirty="0">
              <a:solidFill>
                <a:srgbClr val="3B3B3B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</a:t>
            </a:r>
            <a:r>
              <a:rPr lang="en-US" sz="4400" kern="100" dirty="0"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dirty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for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4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++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{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printf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"shared[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%d</a:t>
            </a:r>
            <a:r>
              <a:rPr lang="en-US" sz="4400" kern="0" dirty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=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%d</a:t>
            </a:r>
            <a:r>
              <a:rPr lang="en-US" sz="4400" kern="0" dirty="0">
                <a:solidFill>
                  <a:srgbClr val="EE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\n</a:t>
            </a:r>
            <a:r>
              <a:rPr lang="en-US" sz="4400" kern="0" dirty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"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shared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}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A diagram of a thread block&#10;&#10;Description automatically generated">
            <a:extLst>
              <a:ext uri="{FF2B5EF4-FFF2-40B4-BE49-F238E27FC236}">
                <a16:creationId xmlns:a16="http://schemas.microsoft.com/office/drawing/2014/main" id="{A30B2366-341B-F86F-CE18-6F53E5E9AD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650" y="2997200"/>
            <a:ext cx="18577131" cy="135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9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AECFD-3F40-5EA4-4EBD-08A2B6104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9CFFB58F-87BB-6271-B284-D258A64AA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Optimize Histogram</a:t>
            </a:r>
          </a:p>
        </p:txBody>
      </p: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300213FD-9075-8184-F1D9-A969898D64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5 minutes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F91A9F6-A0D1-F920-3A99-DAE47F826900}"/>
              </a:ext>
            </a:extLst>
          </p:cNvPr>
          <p:cNvSpPr txBox="1"/>
          <p:nvPr/>
        </p:nvSpPr>
        <p:spPr>
          <a:xfrm>
            <a:off x="5517959" y="18449508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03.05-Shared-Memory/03.05.02-Exercise-Optimize-Histogram.ipynb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DE0A42-B9C7-00B6-1E88-3A543A9692C5}"/>
              </a:ext>
            </a:extLst>
          </p:cNvPr>
          <p:cNvSpPr txBox="1"/>
          <p:nvPr/>
        </p:nvSpPr>
        <p:spPr>
          <a:xfrm>
            <a:off x="1060704" y="5580232"/>
            <a:ext cx="21601588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block_histograms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subspan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endParaRPr lang="en-US" sz="4400" kern="0">
              <a:solidFill>
                <a:srgbClr val="098658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cell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/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thread_scope_block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b="1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b="1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...</a:t>
            </a:r>
            <a:endParaRPr lang="en-US" sz="4400" b="1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F8CC201C-5598-06E0-82A8-A26F1B57A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2321"/>
          <a:stretch/>
        </p:blipFill>
        <p:spPr>
          <a:xfrm>
            <a:off x="22662292" y="6626091"/>
            <a:ext cx="11837035" cy="10006539"/>
          </a:xfrm>
          <a:prstGeom prst="rect">
            <a:avLst/>
          </a:prstGeom>
        </p:spPr>
      </p:pic>
      <p:sp>
        <p:nvSpPr>
          <p:cNvPr id="14" name="Subtitle 9">
            <a:extLst>
              <a:ext uri="{FF2B5EF4-FFF2-40B4-BE49-F238E27FC236}">
                <a16:creationId xmlns:a16="http://schemas.microsoft.com/office/drawing/2014/main" id="{CB2A0398-76A4-00D1-2EA6-50C6EA0895B7}"/>
              </a:ext>
            </a:extLst>
          </p:cNvPr>
          <p:cNvSpPr txBox="1">
            <a:spLocks/>
          </p:cNvSpPr>
          <p:nvPr/>
        </p:nvSpPr>
        <p:spPr>
          <a:xfrm>
            <a:off x="6703011" y="3895344"/>
            <a:ext cx="23159944" cy="91387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000"/>
              <a:t>Use shared instead of global memory to store block histogram </a:t>
            </a:r>
          </a:p>
        </p:txBody>
      </p:sp>
    </p:spTree>
    <p:extLst>
      <p:ext uri="{BB962C8B-B14F-4D97-AF65-F5344CB8AC3E}">
        <p14:creationId xmlns:p14="http://schemas.microsoft.com/office/powerpoint/2010/main" val="2554674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9A8527-5AB6-D4A6-373B-72CBC8FA7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6F2824-19E4-ABE9-40F3-7A52B40142AF}"/>
              </a:ext>
            </a:extLst>
          </p:cNvPr>
          <p:cNvSpPr txBox="1"/>
          <p:nvPr/>
        </p:nvSpPr>
        <p:spPr>
          <a:xfrm>
            <a:off x="1060704" y="4285024"/>
            <a:ext cx="21132031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void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temperatures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</a:t>
            </a:r>
            <a:r>
              <a:rPr lang="en-US" sz="4400" kern="100"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10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span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__shared__ 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num_bins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num_bins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= 0;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thread_scope_block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[bin]);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...</a:t>
            </a:r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5" name="Subtitle 9">
            <a:extLst>
              <a:ext uri="{FF2B5EF4-FFF2-40B4-BE49-F238E27FC236}">
                <a16:creationId xmlns:a16="http://schemas.microsoft.com/office/drawing/2014/main" id="{DBB6BD9E-222E-A5D1-AF07-623DE5BF926E}"/>
              </a:ext>
            </a:extLst>
          </p:cNvPr>
          <p:cNvSpPr txBox="1">
            <a:spLocks/>
          </p:cNvSpPr>
          <p:nvPr/>
        </p:nvSpPr>
        <p:spPr>
          <a:xfrm>
            <a:off x="14946903" y="5001769"/>
            <a:ext cx="16795839" cy="1114290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Kernel doesn’t need block histograms allocation now  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414B4C79-6119-4924-98E4-3456C4045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Optimize Histogram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6457CB6E-EA0C-BB20-BA5D-1E8A4445B9F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B19F92CF-7C1E-D13F-EF64-0B0A97C17546}"/>
              </a:ext>
            </a:extLst>
          </p:cNvPr>
          <p:cNvCxnSpPr>
            <a:cxnSpLocks/>
          </p:cNvCxnSpPr>
          <p:nvPr/>
        </p:nvCxnSpPr>
        <p:spPr>
          <a:xfrm>
            <a:off x="14442980" y="4285024"/>
            <a:ext cx="0" cy="2137547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3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F550CA-113D-B0AD-5D65-CA5FDA9E3D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951AC5-1AF0-7018-ABE1-8E9A61C2DA8A}"/>
              </a:ext>
            </a:extLst>
          </p:cNvPr>
          <p:cNvSpPr txBox="1"/>
          <p:nvPr/>
        </p:nvSpPr>
        <p:spPr>
          <a:xfrm>
            <a:off x="1060704" y="4285024"/>
            <a:ext cx="21824010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histogram)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__shared__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num_bins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</a:rPr>
              <a:t>num_bins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x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thread_scope_block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[bin]);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ref.fetch_add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(1);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...</a:t>
            </a:r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3575FC98-5409-3026-97FB-1660A59FA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Optimize Histogram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19DE7A28-76B4-0EF1-5DBD-84F5D7DB5B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7E7DF1A0-82C6-E558-3908-FEC24F32271C}"/>
              </a:ext>
            </a:extLst>
          </p:cNvPr>
          <p:cNvSpPr txBox="1">
            <a:spLocks/>
          </p:cNvSpPr>
          <p:nvPr/>
        </p:nvSpPr>
        <p:spPr>
          <a:xfrm>
            <a:off x="16973411" y="7030261"/>
            <a:ext cx="18030490" cy="3655406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We start by allocating block histogram in shared memory</a:t>
            </a:r>
          </a:p>
          <a:p>
            <a:r>
              <a:rPr lang="en-US" sz="4800"/>
              <a:t>Then we initialize block histogram to zero by first threads</a:t>
            </a:r>
          </a:p>
          <a:p>
            <a:r>
              <a:rPr lang="en-US" sz="4800"/>
              <a:t>And synchronize block to make sure other threads wait for block histogram to be properly initialized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80DFB0D-FB7D-96E9-BEE4-71D5D16FA078}"/>
              </a:ext>
            </a:extLst>
          </p:cNvPr>
          <p:cNvCxnSpPr>
            <a:cxnSpLocks/>
          </p:cNvCxnSpPr>
          <p:nvPr/>
        </p:nvCxnSpPr>
        <p:spPr>
          <a:xfrm>
            <a:off x="16469488" y="6773438"/>
            <a:ext cx="0" cy="3912229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387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2722F-E31F-B5A5-F262-411E9C3A04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888EF3B-9D0B-2211-4589-3BB8BAA5DA55}"/>
              </a:ext>
            </a:extLst>
          </p:cNvPr>
          <p:cNvSpPr txBox="1"/>
          <p:nvPr/>
        </p:nvSpPr>
        <p:spPr>
          <a:xfrm>
            <a:off x="1060704" y="4285024"/>
            <a:ext cx="21329739" cy="129573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__global__ void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histogram_kernel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::std::span&lt;float&gt; temperatures,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::std::span&lt;int&gt; histogram)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__shared__ int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num_bins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if 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&lt;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num_bins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 = 0;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cell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blockDim.x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+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threadIdx.x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int bin =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static_cast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&lt;int&gt;(temperatures[cell] /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bin_width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atomic_ref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cuda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thread_scope_block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block_histogram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[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]);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block_ref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fetch_add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1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__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syncthreads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r>
              <a:rPr lang="en-US" sz="4400" kern="10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...</a:t>
            </a:r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76A92383-54A4-6AC9-5AFD-628BD6748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Optimize Histogram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51E7D2D-224B-2C52-6A62-B501515DA3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27B723A9-D483-74D3-1902-42A417562BB1}"/>
              </a:ext>
            </a:extLst>
          </p:cNvPr>
          <p:cNvSpPr txBox="1">
            <a:spLocks/>
          </p:cNvSpPr>
          <p:nvPr/>
        </p:nvSpPr>
        <p:spPr>
          <a:xfrm>
            <a:off x="19341922" y="13891794"/>
            <a:ext cx="12131725" cy="1408176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We then wrap shared memory reference to an atomic reference as usual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57FB9C-A634-66F5-2C4E-138444D15BE1}"/>
              </a:ext>
            </a:extLst>
          </p:cNvPr>
          <p:cNvCxnSpPr>
            <a:cxnSpLocks/>
          </p:cNvCxnSpPr>
          <p:nvPr/>
        </p:nvCxnSpPr>
        <p:spPr>
          <a:xfrm>
            <a:off x="18837999" y="13458035"/>
            <a:ext cx="0" cy="2275695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7728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6A5661-1C32-D544-CD6C-BD0ECF5B6C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3">
            <a:extLst>
              <a:ext uri="{FF2B5EF4-FFF2-40B4-BE49-F238E27FC236}">
                <a16:creationId xmlns:a16="http://schemas.microsoft.com/office/drawing/2014/main" id="{37C65F52-6051-D565-6142-17875D5B93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Optimize Histogram</a:t>
            </a: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A9007CC1-BF31-5212-BCD9-1A463A80E71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C67444DD-FB81-51AF-60F5-D995718B7795}"/>
              </a:ext>
            </a:extLst>
          </p:cNvPr>
          <p:cNvSpPr txBox="1">
            <a:spLocks/>
          </p:cNvSpPr>
          <p:nvPr/>
        </p:nvSpPr>
        <p:spPr>
          <a:xfrm>
            <a:off x="10985289" y="17979260"/>
            <a:ext cx="14605421" cy="1408176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/>
              <a:t>Overall, this brings us from </a:t>
            </a:r>
            <a:r>
              <a:rPr lang="en-US" sz="4800">
                <a:solidFill>
                  <a:schemeClr val="accent1"/>
                </a:solidFill>
              </a:rPr>
              <a:t>100 GB/s</a:t>
            </a:r>
            <a:r>
              <a:rPr lang="en-US" sz="4800"/>
              <a:t> to </a:t>
            </a:r>
            <a:r>
              <a:rPr lang="en-US" sz="4800">
                <a:solidFill>
                  <a:schemeClr val="tx2"/>
                </a:solidFill>
              </a:rPr>
              <a:t>400 GB/s 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DD811874-4C59-342F-CD53-357FBFE004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12321"/>
          <a:stretch/>
        </p:blipFill>
        <p:spPr>
          <a:xfrm>
            <a:off x="11266680" y="5001769"/>
            <a:ext cx="14042640" cy="118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28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2282E-7053-2958-A766-8A06C8790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A05A4F-100E-5040-E976-9249BAD9D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Libraries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7CADC392-2B6B-F5BC-15D3-2FCA20B882E1}"/>
              </a:ext>
            </a:extLst>
          </p:cNvPr>
          <p:cNvSpPr txBox="1">
            <a:spLocks/>
          </p:cNvSpPr>
          <p:nvPr/>
        </p:nvSpPr>
        <p:spPr>
          <a:xfrm>
            <a:off x="2514599" y="14170101"/>
            <a:ext cx="31546799" cy="4205917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 dirty="0"/>
              <a:t>Authoring a CUDA kernel doesn’t mean implementing every algorithm from scratch</a:t>
            </a:r>
          </a:p>
          <a:p>
            <a:r>
              <a:rPr lang="en-US" sz="4800" dirty="0"/>
              <a:t>CUDA provides variety of cooperative libraries that make your kernels faster and development times shorter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BD1F44-115F-02D1-77B5-D7388BA952FD}"/>
              </a:ext>
            </a:extLst>
          </p:cNvPr>
          <p:cNvSpPr txBox="1"/>
          <p:nvPr/>
        </p:nvSpPr>
        <p:spPr>
          <a:xfrm>
            <a:off x="24839121" y="7872573"/>
            <a:ext cx="89434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600" b="1" err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cuFFTDx</a:t>
            </a:r>
            <a:endParaRPr lang="en-US" sz="6600" b="1">
              <a:solidFill>
                <a:schemeClr val="tx2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endParaRPr lang="en-US" sz="48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4800">
                <a:solidFill>
                  <a:schemeClr val="bg1"/>
                </a:solidFill>
              </a:rPr>
              <a:t>Cooperative fast Fourier transform inside CUDA kernel</a:t>
            </a:r>
            <a:endParaRPr lang="en-US" sz="48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9EA15-BACB-FF59-03CA-6FDE1FB2524F}"/>
              </a:ext>
            </a:extLst>
          </p:cNvPr>
          <p:cNvSpPr txBox="1"/>
          <p:nvPr/>
        </p:nvSpPr>
        <p:spPr>
          <a:xfrm>
            <a:off x="2793475" y="7872573"/>
            <a:ext cx="89434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CUB</a:t>
            </a:r>
          </a:p>
          <a:p>
            <a:pPr>
              <a:buClr>
                <a:schemeClr val="tx2"/>
              </a:buClr>
            </a:pPr>
            <a:endParaRPr lang="en-US" sz="48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4800">
                <a:solidFill>
                  <a:schemeClr val="bg1"/>
                </a:solidFill>
              </a:rPr>
              <a:t>Cooperative general-purpose algorithms inside CUDA kernel</a:t>
            </a:r>
            <a:endParaRPr lang="en-US" sz="48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599DAF-6A82-9067-01D5-9BB6C4AC359E}"/>
              </a:ext>
            </a:extLst>
          </p:cNvPr>
          <p:cNvSpPr txBox="1"/>
          <p:nvPr/>
        </p:nvSpPr>
        <p:spPr>
          <a:xfrm>
            <a:off x="13816298" y="7872573"/>
            <a:ext cx="89434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600" b="1" err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cuBLASDx</a:t>
            </a:r>
            <a:endParaRPr lang="en-US" sz="6600" b="1">
              <a:solidFill>
                <a:schemeClr val="tx2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endParaRPr lang="en-US" sz="48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4800">
                <a:solidFill>
                  <a:schemeClr val="bg1"/>
                </a:solidFill>
              </a:rPr>
              <a:t>Cooperative linear algebra functions inside CUDA kernel</a:t>
            </a:r>
            <a:endParaRPr lang="en-US" sz="48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429E583-9509-FBF5-A47C-F8B79D9BD573}"/>
              </a:ext>
            </a:extLst>
          </p:cNvPr>
          <p:cNvSpPr txBox="1"/>
          <p:nvPr/>
        </p:nvSpPr>
        <p:spPr>
          <a:xfrm>
            <a:off x="33782525" y="7704133"/>
            <a:ext cx="187907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41975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C84EB-66B0-81F7-50BF-F3560C668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20F1FCC-9E4A-5E5C-4DC8-9E0A128D0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Libraries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B2B7960B-ACE3-3C8E-A22C-2301304317DF}"/>
              </a:ext>
            </a:extLst>
          </p:cNvPr>
          <p:cNvSpPr txBox="1">
            <a:spLocks/>
          </p:cNvSpPr>
          <p:nvPr/>
        </p:nvSpPr>
        <p:spPr>
          <a:xfrm>
            <a:off x="2514599" y="14170101"/>
            <a:ext cx="31546799" cy="4205917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800">
                <a:solidFill>
                  <a:schemeClr val="accent5"/>
                </a:solidFill>
              </a:rPr>
              <a:t>Authoring a CUDA kernel doesn’t mean implementing every algorithm from scratch</a:t>
            </a:r>
          </a:p>
          <a:p>
            <a:r>
              <a:rPr lang="en-US" sz="4800">
                <a:solidFill>
                  <a:schemeClr val="accent5"/>
                </a:solidFill>
              </a:rPr>
              <a:t>CUDA provides variety of cooperative libraries that make your kernels faster and development times shorter</a:t>
            </a:r>
          </a:p>
          <a:p>
            <a:r>
              <a:rPr lang="en-US" sz="4800"/>
              <a:t>But what exactly does cooperative mean?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3F2C9-91C4-1ECC-53F2-92BF89473E55}"/>
              </a:ext>
            </a:extLst>
          </p:cNvPr>
          <p:cNvSpPr txBox="1"/>
          <p:nvPr/>
        </p:nvSpPr>
        <p:spPr>
          <a:xfrm>
            <a:off x="24839121" y="7872573"/>
            <a:ext cx="8943404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600" b="1" err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cuFFTDx</a:t>
            </a:r>
            <a:endParaRPr lang="en-US" sz="6600" b="1">
              <a:solidFill>
                <a:schemeClr val="tx2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endParaRPr lang="en-US" sz="48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4800">
                <a:solidFill>
                  <a:schemeClr val="bg1"/>
                </a:solidFill>
              </a:rPr>
              <a:t>Cooperative </a:t>
            </a:r>
            <a:r>
              <a:rPr lang="en-US" sz="4800">
                <a:solidFill>
                  <a:schemeClr val="accent5"/>
                </a:solidFill>
              </a:rPr>
              <a:t>fast Fourier transform inside CUDA kernel</a:t>
            </a:r>
            <a:endParaRPr lang="en-US" sz="4800">
              <a:solidFill>
                <a:schemeClr val="accent5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61BA4A-CF0F-3076-3CA3-4084E893906D}"/>
              </a:ext>
            </a:extLst>
          </p:cNvPr>
          <p:cNvSpPr txBox="1"/>
          <p:nvPr/>
        </p:nvSpPr>
        <p:spPr>
          <a:xfrm>
            <a:off x="2793475" y="7872573"/>
            <a:ext cx="89434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CUB</a:t>
            </a:r>
          </a:p>
          <a:p>
            <a:pPr>
              <a:buClr>
                <a:schemeClr val="tx2"/>
              </a:buClr>
            </a:pPr>
            <a:endParaRPr lang="en-US" sz="48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4800">
                <a:solidFill>
                  <a:schemeClr val="bg1"/>
                </a:solidFill>
              </a:rPr>
              <a:t>Cooperative </a:t>
            </a:r>
            <a:r>
              <a:rPr lang="en-US" sz="4800">
                <a:solidFill>
                  <a:schemeClr val="accent5"/>
                </a:solidFill>
              </a:rPr>
              <a:t>general-purpose algorithms inside CUDA kernel</a:t>
            </a:r>
            <a:endParaRPr lang="en-US" sz="4800">
              <a:solidFill>
                <a:schemeClr val="accent5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E2A56C1-73DA-5E2E-1FB6-CB2B10D27EE2}"/>
              </a:ext>
            </a:extLst>
          </p:cNvPr>
          <p:cNvSpPr txBox="1"/>
          <p:nvPr/>
        </p:nvSpPr>
        <p:spPr>
          <a:xfrm>
            <a:off x="13816298" y="7872573"/>
            <a:ext cx="894340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600" b="1" err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cuBLASDx</a:t>
            </a:r>
            <a:endParaRPr lang="en-US" sz="6600" b="1">
              <a:solidFill>
                <a:schemeClr val="tx2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endParaRPr lang="en-US" sz="48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>
              <a:buClr>
                <a:schemeClr val="tx2"/>
              </a:buClr>
            </a:pPr>
            <a:r>
              <a:rPr lang="en-US" sz="4800">
                <a:solidFill>
                  <a:schemeClr val="bg1"/>
                </a:solidFill>
              </a:rPr>
              <a:t>Cooperative </a:t>
            </a:r>
            <a:r>
              <a:rPr lang="en-US" sz="4800">
                <a:solidFill>
                  <a:schemeClr val="accent5"/>
                </a:solidFill>
              </a:rPr>
              <a:t>linear algebra functions inside CUDA kernel</a:t>
            </a:r>
            <a:endParaRPr lang="en-US" sz="4800">
              <a:solidFill>
                <a:schemeClr val="accent5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FB840E-FA57-F4EA-CBEB-D71C98B199CE}"/>
              </a:ext>
            </a:extLst>
          </p:cNvPr>
          <p:cNvSpPr txBox="1"/>
          <p:nvPr/>
        </p:nvSpPr>
        <p:spPr>
          <a:xfrm>
            <a:off x="33782525" y="7704133"/>
            <a:ext cx="1879075" cy="110799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8948428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F688C-9CC7-C319-886E-10FB587A3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A0127C8-C4EE-2DC2-8202-802BC5B1B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Algorithms</a:t>
            </a:r>
          </a:p>
        </p:txBody>
      </p:sp>
      <p:pic>
        <p:nvPicPr>
          <p:cNvPr id="6" name="Content Placeholder 7" descr="A diagram of a thread&#10;&#10;Description automatically generated">
            <a:extLst>
              <a:ext uri="{FF2B5EF4-FFF2-40B4-BE49-F238E27FC236}">
                <a16:creationId xmlns:a16="http://schemas.microsoft.com/office/drawing/2014/main" id="{F58D1A29-02DB-EE6D-ABAD-45814E9CAD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93856" y="5064544"/>
            <a:ext cx="8258699" cy="11183353"/>
          </a:xfrm>
        </p:spPr>
      </p:pic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BD0E3218-8CF6-1912-B68E-9DF385B63147}"/>
              </a:ext>
            </a:extLst>
          </p:cNvPr>
          <p:cNvSpPr txBox="1">
            <a:spLocks/>
          </p:cNvSpPr>
          <p:nvPr/>
        </p:nvSpPr>
        <p:spPr>
          <a:xfrm>
            <a:off x="4604607" y="3718559"/>
            <a:ext cx="15773400" cy="14630643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/>
              <a:t>Serial</a:t>
            </a:r>
            <a:endParaRPr lang="en-US" sz="6000"/>
          </a:p>
          <a:p>
            <a:r>
              <a:rPr lang="en-US" sz="6000" b="1">
                <a:solidFill>
                  <a:schemeClr val="accent6"/>
                </a:solidFill>
              </a:rPr>
              <a:t>One thread </a:t>
            </a:r>
            <a:r>
              <a:rPr lang="en-US" sz="6000"/>
              <a:t>invokes algorithm</a:t>
            </a:r>
          </a:p>
          <a:p>
            <a:r>
              <a:rPr lang="en-US" sz="6000" b="1">
                <a:solidFill>
                  <a:schemeClr val="accent6"/>
                </a:solidFill>
              </a:rPr>
              <a:t>One thread </a:t>
            </a:r>
            <a:r>
              <a:rPr lang="en-US" sz="6000"/>
              <a:t>executes algorithm</a:t>
            </a:r>
          </a:p>
          <a:p>
            <a:pPr marL="0" indent="0">
              <a:buNone/>
            </a:pPr>
            <a:endParaRPr lang="en-US" sz="6000"/>
          </a:p>
        </p:txBody>
      </p:sp>
    </p:spTree>
    <p:extLst>
      <p:ext uri="{BB962C8B-B14F-4D97-AF65-F5344CB8AC3E}">
        <p14:creationId xmlns:p14="http://schemas.microsoft.com/office/powerpoint/2010/main" val="355742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42D63E-A1C1-FAF4-89D0-BE40C90D5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A1DA15-A6DB-EDC6-86A7-42F62E981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Algorithms</a:t>
            </a:r>
          </a:p>
        </p:txBody>
      </p:sp>
      <p:pic>
        <p:nvPicPr>
          <p:cNvPr id="5" name="Content Placeholder 6" descr="A diagram of a sort&#10;&#10;Description automatically generated with medium confidence">
            <a:extLst>
              <a:ext uri="{FF2B5EF4-FFF2-40B4-BE49-F238E27FC236}">
                <a16:creationId xmlns:a16="http://schemas.microsoft.com/office/drawing/2014/main" id="{ED5DEC06-DB47-A280-B484-7AF7578EEC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46146" y="5067083"/>
            <a:ext cx="9833512" cy="11183353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1BF1819B-CBC6-AD64-28D8-5F9402C5AB40}"/>
              </a:ext>
            </a:extLst>
          </p:cNvPr>
          <p:cNvSpPr txBox="1">
            <a:spLocks/>
          </p:cNvSpPr>
          <p:nvPr/>
        </p:nvSpPr>
        <p:spPr>
          <a:xfrm>
            <a:off x="4604607" y="3718559"/>
            <a:ext cx="15773400" cy="14630643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8000"/>
              <a:t>Serial</a:t>
            </a:r>
            <a:endParaRPr lang="en-US" sz="6000"/>
          </a:p>
          <a:p>
            <a:r>
              <a:rPr lang="en-US" sz="6000" b="1">
                <a:solidFill>
                  <a:schemeClr val="accent6"/>
                </a:solidFill>
              </a:rPr>
              <a:t>One thread </a:t>
            </a:r>
            <a:r>
              <a:rPr lang="en-US" sz="6000"/>
              <a:t>invokes algorithm</a:t>
            </a:r>
          </a:p>
          <a:p>
            <a:r>
              <a:rPr lang="en-US" sz="6000" b="1">
                <a:solidFill>
                  <a:schemeClr val="accent6"/>
                </a:solidFill>
              </a:rPr>
              <a:t>One thread </a:t>
            </a:r>
            <a:r>
              <a:rPr lang="en-US" sz="6000"/>
              <a:t>executes algorithm</a:t>
            </a:r>
          </a:p>
          <a:p>
            <a:pPr marL="0" indent="0">
              <a:buNone/>
            </a:pPr>
            <a:endParaRPr lang="en-US" sz="6000"/>
          </a:p>
          <a:p>
            <a:pPr marL="0" indent="0">
              <a:buNone/>
            </a:pPr>
            <a:r>
              <a:rPr lang="en-US" sz="8000"/>
              <a:t>Cooperative</a:t>
            </a:r>
          </a:p>
          <a:p>
            <a:r>
              <a:rPr lang="en-US" sz="6000" b="1">
                <a:solidFill>
                  <a:schemeClr val="tx2"/>
                </a:solidFill>
              </a:rPr>
              <a:t>Many threads </a:t>
            </a:r>
            <a:r>
              <a:rPr lang="en-US" sz="6000"/>
              <a:t>invoke algorithm</a:t>
            </a:r>
          </a:p>
          <a:p>
            <a:r>
              <a:rPr lang="en-US" sz="6000" b="1">
                <a:solidFill>
                  <a:schemeClr val="tx2"/>
                </a:solidFill>
              </a:rPr>
              <a:t>Many threads </a:t>
            </a:r>
            <a:r>
              <a:rPr lang="en-US" sz="6000"/>
              <a:t>execute algorithm</a:t>
            </a:r>
          </a:p>
        </p:txBody>
      </p:sp>
    </p:spTree>
    <p:extLst>
      <p:ext uri="{BB962C8B-B14F-4D97-AF65-F5344CB8AC3E}">
        <p14:creationId xmlns:p14="http://schemas.microsoft.com/office/powerpoint/2010/main" val="285084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ENGINEERING_NewKV.pptx" id="{E438E6CE-A26F-4FF5-9A73-AA4516540544}" vid="{67F4F1B5-BAD8-4BEF-B8A0-5153CEADC5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15" ma:contentTypeDescription="Create a new document." ma:contentTypeScope="" ma:versionID="39d09db77ad425bdbc3d080218c7c01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xmlns:ns3="f65afe6d-7162-4df4-ae98-80745cab72d4" targetNamespace="http://schemas.microsoft.com/office/2006/metadata/properties" ma:root="true" ma:fieldsID="262224961ea4106f8e7d0f360b05b90c" ns1:_="" ns2:_="" ns3:_="">
    <xsd:import namespace="http://schemas.microsoft.com/sharepoint/v3"/>
    <xsd:import namespace="2a5b1eea-32a8-4673-8d38-de3226caeee3"/>
    <xsd:import namespace="f65afe6d-7162-4df4-ae98-80745cab72d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04b2a00-2846-4002-b30b-85ebaf4c01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fe6d-7162-4df4-ae98-80745cab72d4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9d4e2c1-4547-4ca0-9568-b573cd0c84c4}" ma:internalName="TaxCatchAll" ma:showField="CatchAllData" ma:web="f65afe6d-7162-4df4-ae98-80745cab7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5afe6d-7162-4df4-ae98-80745cab72d4" xsi:nil="true"/>
    <PublishingExpirationDate xmlns="http://schemas.microsoft.com/sharepoint/v3" xsi:nil="true"/>
    <PublishingStartDate xmlns="http://schemas.microsoft.com/sharepoint/v3" xsi:nil="true"/>
    <lcf76f155ced4ddcb4097134ff3c332f xmlns="2a5b1eea-32a8-4673-8d38-de3226caeee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86C4942-FAC0-4967-A580-55E7C6DFD521}">
  <ds:schemaRefs>
    <ds:schemaRef ds:uri="2a5b1eea-32a8-4673-8d38-de3226caeee3"/>
    <ds:schemaRef ds:uri="f65afe6d-7162-4df4-ae98-80745cab72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439E67CB-FC47-439F-AD54-1C5B7AE94398}">
  <ds:schemaRefs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f65afe6d-7162-4df4-ae98-80745cab72d4"/>
    <ds:schemaRef ds:uri="http://purl.org/dc/dcmitype/"/>
    <ds:schemaRef ds:uri="2a5b1eea-32a8-4673-8d38-de3226caeee3"/>
    <ds:schemaRef ds:uri="http://purl.org/dc/elements/1.1/"/>
    <ds:schemaRef ds:uri="http://schemas.microsoft.com/sharepoint/v3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DC2C188-AEDB-4FB9-9BC5-27D8CABE0867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3083d15-7273-40c1-b7db-39efd9ccc17a}" enabled="0" method="" siteId="{43083d15-7273-40c1-b7db-39efd9ccc1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Title Only</Template>
  <TotalTime>675</TotalTime>
  <Words>17129</Words>
  <Application>Microsoft Office PowerPoint</Application>
  <PresentationFormat>Custom</PresentationFormat>
  <Paragraphs>2043</Paragraphs>
  <Slides>123</Slides>
  <Notes>121</Notes>
  <HiddenSlides>0</HiddenSlides>
  <MMClips>5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24" baseType="lpstr">
      <vt:lpstr>Title Only</vt:lpstr>
      <vt:lpstr>PowerPoint Presentation</vt:lpstr>
      <vt:lpstr>Section at a Glance</vt:lpstr>
      <vt:lpstr>CUDA Kernels</vt:lpstr>
      <vt:lpstr>CUDA Kernels</vt:lpstr>
      <vt:lpstr>CUDA Kernels</vt:lpstr>
      <vt:lpstr>CUDA Kernels</vt:lpstr>
      <vt:lpstr>Current Code</vt:lpstr>
      <vt:lpstr>CUDA Kernels</vt:lpstr>
      <vt:lpstr>CUDA Kernels</vt:lpstr>
      <vt:lpstr>CUDA Kernels</vt:lpstr>
      <vt:lpstr>CUDA Kernels</vt:lpstr>
      <vt:lpstr>CUDA Kernels</vt:lpstr>
      <vt:lpstr>CUDA Kernels</vt:lpstr>
      <vt:lpstr>CUDA Kernels</vt:lpstr>
      <vt:lpstr>CUDA Kernels</vt:lpstr>
      <vt:lpstr>Missing Context</vt:lpstr>
      <vt:lpstr>CUDA Kernels</vt:lpstr>
      <vt:lpstr>CUDA Kernels</vt:lpstr>
      <vt:lpstr>Which Block Size to Use?</vt:lpstr>
      <vt:lpstr>Which Grid Size to Use?</vt:lpstr>
      <vt:lpstr>CUDA Kernels</vt:lpstr>
      <vt:lpstr>Exercise: Detect Asymmetry</vt:lpstr>
      <vt:lpstr>Exercise: Detect Asymmetry</vt:lpstr>
      <vt:lpstr>Exercise: Detect Asymmetry</vt:lpstr>
      <vt:lpstr>Exercise: Detect Row Asymmetry</vt:lpstr>
      <vt:lpstr>Exercise: Detect Row Asymmetry</vt:lpstr>
      <vt:lpstr>Exercise: Detect Row Asymmetry</vt:lpstr>
      <vt:lpstr>Fixed Row Symmetry Check</vt:lpstr>
      <vt:lpstr>Compute Sanitizer</vt:lpstr>
      <vt:lpstr>Assertions</vt:lpstr>
      <vt:lpstr>Why Thread Hierarchy?</vt:lpstr>
      <vt:lpstr>Histogram</vt:lpstr>
      <vt:lpstr>span</vt:lpstr>
      <vt:lpstr>Interface</vt:lpstr>
      <vt:lpstr>Interface Recap</vt:lpstr>
      <vt:lpstr>Interface</vt:lpstr>
      <vt:lpstr>First Attempt at Implementing Histogram Kernel</vt:lpstr>
      <vt:lpstr>First Attempt at Implementing Histogram Kernel</vt:lpstr>
      <vt:lpstr>First Attempt at Implementing Histogram Kernel</vt:lpstr>
      <vt:lpstr>Something Went Wrong</vt:lpstr>
      <vt:lpstr>Source of the Data Race</vt:lpstr>
      <vt:lpstr>Source of the Data Race</vt:lpstr>
      <vt:lpstr>Source of the Data Race</vt:lpstr>
      <vt:lpstr>Source of the Data Race</vt:lpstr>
      <vt:lpstr>Source of the Data Race</vt:lpstr>
      <vt:lpstr>Source of the Data Race</vt:lpstr>
      <vt:lpstr>Source of the Data Race</vt:lpstr>
      <vt:lpstr>Source of the Data Race</vt:lpstr>
      <vt:lpstr>Source of the Data Race</vt:lpstr>
      <vt:lpstr>Source of the Data Race</vt:lpstr>
      <vt:lpstr>Source of the Data Race</vt:lpstr>
      <vt:lpstr>Source of the Data Race</vt:lpstr>
      <vt:lpstr>Atomic Memory Operations</vt:lpstr>
      <vt:lpstr>Atomic Memory Operations</vt:lpstr>
      <vt:lpstr>Atomic Memory Operations</vt:lpstr>
      <vt:lpstr>Atomic Memory Operations</vt:lpstr>
      <vt:lpstr>Atomic Memory Operations</vt:lpstr>
      <vt:lpstr>Atomic Memory Operations</vt:lpstr>
      <vt:lpstr>Atomic Memory Operations</vt:lpstr>
      <vt:lpstr>Atomic Memory Operations</vt:lpstr>
      <vt:lpstr>Atomic Memory Operations</vt:lpstr>
      <vt:lpstr>Exercise: Fix Histogram</vt:lpstr>
      <vt:lpstr>Exercise: Fix Histogram</vt:lpstr>
      <vt:lpstr>Exercise: Fix Histogram</vt:lpstr>
      <vt:lpstr>New Source of Serialization</vt:lpstr>
      <vt:lpstr>Privatized Histograms</vt:lpstr>
      <vt:lpstr>Implementing Privatized Histograms</vt:lpstr>
      <vt:lpstr>Implementing Privatized Histograms</vt:lpstr>
      <vt:lpstr>Implementing Privatized Histograms</vt:lpstr>
      <vt:lpstr>Implementing Privatized Histograms</vt:lpstr>
      <vt:lpstr>Implementing Privatized Histograms</vt:lpstr>
      <vt:lpstr>What We Expected</vt:lpstr>
      <vt:lpstr>What Can Happen</vt:lpstr>
      <vt:lpstr>Synchronizing in a Thread Block</vt:lpstr>
      <vt:lpstr>Vocabulary Types in libcu++</vt:lpstr>
      <vt:lpstr>Thread Scopes</vt:lpstr>
      <vt:lpstr>Thread Scope System</vt:lpstr>
      <vt:lpstr>Thread Scope Device</vt:lpstr>
      <vt:lpstr>Thread Scope Block</vt:lpstr>
      <vt:lpstr>Exercise: Fix Histogram</vt:lpstr>
      <vt:lpstr>Exercise: Fix Histogram</vt:lpstr>
      <vt:lpstr>Recap</vt:lpstr>
      <vt:lpstr>Recap</vt:lpstr>
      <vt:lpstr>PowerPoint Presentation</vt:lpstr>
      <vt:lpstr>PowerPoint Presentation</vt:lpstr>
      <vt:lpstr>PowerPoint Presentation</vt:lpstr>
      <vt:lpstr>PowerPoint Presentation</vt:lpstr>
      <vt:lpstr>Shared Memory</vt:lpstr>
      <vt:lpstr>Shared Memory</vt:lpstr>
      <vt:lpstr>Shared Memory</vt:lpstr>
      <vt:lpstr>Exercise: Optimize Histogram</vt:lpstr>
      <vt:lpstr>Exercise: Optimize Histogram</vt:lpstr>
      <vt:lpstr>Exercise: Optimize Histogram</vt:lpstr>
      <vt:lpstr>Exercise: Optimize Histogram</vt:lpstr>
      <vt:lpstr>Exercise: Optimize Histogram</vt:lpstr>
      <vt:lpstr>Cooperative Libraries</vt:lpstr>
      <vt:lpstr>Cooperative Libraries</vt:lpstr>
      <vt:lpstr>Cooperative Algorithms</vt:lpstr>
      <vt:lpstr>Cooperative Algorithms</vt:lpstr>
      <vt:lpstr>Cooperative Algorithms</vt:lpstr>
      <vt:lpstr>Mental Model</vt:lpstr>
      <vt:lpstr>CUB Interface</vt:lpstr>
      <vt:lpstr>CUB Interface</vt:lpstr>
      <vt:lpstr>CUB Interface</vt:lpstr>
      <vt:lpstr>CUB Interface</vt:lpstr>
      <vt:lpstr>CUB Block-Level Algorithms</vt:lpstr>
      <vt:lpstr>CUB Block-Level Algorithms</vt:lpstr>
      <vt:lpstr>CUB Block-Level Algorithms</vt:lpstr>
      <vt:lpstr>Exercise: Use Cooperative Histogram</vt:lpstr>
      <vt:lpstr>Exercise: Use Cooperative Histogram</vt:lpstr>
      <vt:lpstr>Takeaways</vt:lpstr>
      <vt:lpstr>Takeaways</vt:lpstr>
      <vt:lpstr>Takeaways</vt:lpstr>
      <vt:lpstr>Takeaways</vt:lpstr>
      <vt:lpstr>Takeaways</vt:lpstr>
      <vt:lpstr>PowerPoint Presentation</vt:lpstr>
      <vt:lpstr>Final Review</vt:lpstr>
      <vt:lpstr>Final Review</vt:lpstr>
      <vt:lpstr>Final Review</vt:lpstr>
      <vt:lpstr>Final Assignment</vt:lpstr>
      <vt:lpstr>Final Assignment</vt:lpstr>
      <vt:lpstr>Final Assignment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Georgii Evtushenko</dc:creator>
  <cp:lastModifiedBy>Georgii Evtushenko</cp:lastModifiedBy>
  <cp:revision>3</cp:revision>
  <dcterms:created xsi:type="dcterms:W3CDTF">2024-11-05T15:38:11Z</dcterms:created>
  <dcterms:modified xsi:type="dcterms:W3CDTF">2025-03-14T18:31:41Z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</Properties>
</file>